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9" r:id="rId4"/>
    <p:sldId id="261" r:id="rId5"/>
    <p:sldId id="262" r:id="rId6"/>
    <p:sldId id="263" r:id="rId7"/>
    <p:sldId id="264" r:id="rId8"/>
    <p:sldId id="265" r:id="rId9"/>
    <p:sldId id="267" r:id="rId10"/>
    <p:sldId id="272" r:id="rId11"/>
    <p:sldId id="274" r:id="rId12"/>
    <p:sldId id="275" r:id="rId13"/>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000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192.168.31.67:8501/"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758"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pic>
        <p:nvPicPr>
          <p:cNvPr id="4" name="Image 2" descr="preencoded.png"/>
          <p:cNvPicPr>
            <a:picLocks noChangeAspect="1"/>
          </p:cNvPicPr>
          <p:nvPr/>
        </p:nvPicPr>
        <p:blipFill>
          <a:blip r:embed="rId5"/>
          <a:stretch>
            <a:fillRect/>
          </a:stretch>
        </p:blipFill>
        <p:spPr>
          <a:xfrm>
            <a:off x="832104" y="5760720"/>
            <a:ext cx="12984480" cy="36576"/>
          </a:xfrm>
          <a:prstGeom prst="rect">
            <a:avLst/>
          </a:prstGeom>
        </p:spPr>
      </p:pic>
      <p:pic>
        <p:nvPicPr>
          <p:cNvPr id="5" name="Image 3" descr="preencoded.png"/>
          <p:cNvPicPr>
            <a:picLocks noChangeAspect="1"/>
          </p:cNvPicPr>
          <p:nvPr/>
        </p:nvPicPr>
        <p:blipFill>
          <a:blip r:embed="rId6"/>
          <a:stretch>
            <a:fillRect/>
          </a:stretch>
        </p:blipFill>
        <p:spPr>
          <a:xfrm>
            <a:off x="832104" y="6053328"/>
            <a:ext cx="475488" cy="667512"/>
          </a:xfrm>
          <a:prstGeom prst="rect">
            <a:avLst/>
          </a:prstGeom>
        </p:spPr>
      </p:pic>
      <p:sp>
        <p:nvSpPr>
          <p:cNvPr id="6" name="Text 0"/>
          <p:cNvSpPr/>
          <p:nvPr/>
        </p:nvSpPr>
        <p:spPr>
          <a:xfrm>
            <a:off x="1417320" y="6724067"/>
            <a:ext cx="1673352" cy="420624"/>
          </a:xfrm>
          <a:prstGeom prst="rect">
            <a:avLst/>
          </a:prstGeom>
          <a:noFill/>
          <a:ln/>
        </p:spPr>
        <p:txBody>
          <a:bodyPr wrap="none" lIns="0" tIns="0" rIns="0" bIns="0" rtlCol="0" anchor="ctr"/>
          <a:lstStyle/>
          <a:p>
            <a:pPr marL="0" indent="0" algn="l">
              <a:lnSpc>
                <a:spcPts val="3250"/>
              </a:lnSpc>
              <a:buNone/>
            </a:pPr>
            <a:r>
              <a:rPr lang="en-US" sz="2320" dirty="0">
                <a:solidFill>
                  <a:srgbClr val="FFFFFF"/>
                </a:solidFill>
                <a:latin typeface="思源黑体-思源黑体-Medium" pitchFamily="34" charset="0"/>
                <a:ea typeface="思源黑体-思源黑体-Medium" pitchFamily="34" charset="-122"/>
                <a:cs typeface="思源黑体-思源黑体-Medium" pitchFamily="34" charset="-120"/>
              </a:rPr>
              <a:t>Author: Anusha Dadam</a:t>
            </a:r>
          </a:p>
          <a:p>
            <a:pPr marL="0" indent="0" algn="l">
              <a:lnSpc>
                <a:spcPts val="3250"/>
              </a:lnSpc>
              <a:buNone/>
            </a:pPr>
            <a:endParaRPr lang="en-US" sz="2320" dirty="0">
              <a:solidFill>
                <a:srgbClr val="FFFFFF"/>
              </a:solidFill>
              <a:latin typeface="思源黑体-思源黑体-Medium" pitchFamily="34" charset="0"/>
              <a:ea typeface="思源黑体-思源黑体-Medium" pitchFamily="34" charset="-122"/>
              <a:cs typeface="思源黑体-思源黑体-Medium" pitchFamily="34" charset="-120"/>
            </a:endParaRPr>
          </a:p>
          <a:p>
            <a:pPr marL="0" indent="0" algn="l">
              <a:lnSpc>
                <a:spcPts val="2320"/>
              </a:lnSpc>
              <a:buNone/>
            </a:pPr>
            <a:r>
              <a:rPr lang="en-US" sz="2400" dirty="0">
                <a:solidFill>
                  <a:srgbClr val="FFFFFF"/>
                </a:solidFill>
                <a:latin typeface="思源黑体-思源黑体-Medium" pitchFamily="34" charset="0"/>
                <a:ea typeface="思源黑体-思源黑体-Medium" pitchFamily="34" charset="-122"/>
                <a:cs typeface="思源黑体-思源黑体-Medium" pitchFamily="34" charset="-120"/>
              </a:rPr>
              <a:t>Videos link :https://drive.google.com/drive/folders/1UyYOz-x6UAWtYkxwe5bzRsIx7C-uh5Sm</a:t>
            </a:r>
          </a:p>
          <a:p>
            <a:pPr marL="0" indent="0" algn="l">
              <a:lnSpc>
                <a:spcPts val="2320"/>
              </a:lnSpc>
              <a:buNone/>
            </a:pPr>
            <a:r>
              <a:rPr lang="en-US" sz="2400" dirty="0">
                <a:solidFill>
                  <a:srgbClr val="FFFFFF"/>
                </a:solidFill>
                <a:latin typeface="思源黑体-思源黑体-Medium" pitchFamily="34" charset="0"/>
                <a:ea typeface="思源黑体-思源黑体-Medium" pitchFamily="34" charset="-122"/>
                <a:cs typeface="思源黑体-思源黑体-Medium" pitchFamily="34" charset="-120"/>
              </a:rPr>
              <a:t>Network URL: </a:t>
            </a:r>
            <a:r>
              <a:rPr lang="en-US" sz="2400" dirty="0">
                <a:solidFill>
                  <a:srgbClr val="FFFFFF"/>
                </a:solidFill>
                <a:latin typeface="思源黑体-思源黑体-Medium" pitchFamily="34" charset="0"/>
                <a:ea typeface="思源黑体-思源黑体-Medium" pitchFamily="34" charset="-122"/>
                <a:cs typeface="思源黑体-思源黑体-Medium" pitchFamily="34" charset="-120"/>
                <a:hlinkClick r:id="rId7"/>
              </a:rPr>
              <a:t>http://192.168.31.67:8501</a:t>
            </a:r>
            <a:endParaRPr lang="en-US" sz="2400" dirty="0">
              <a:solidFill>
                <a:srgbClr val="FFFFFF"/>
              </a:solidFill>
              <a:latin typeface="思源黑体-思源黑体-Medium" pitchFamily="34" charset="0"/>
              <a:ea typeface="思源黑体-思源黑体-Medium" pitchFamily="34" charset="-122"/>
              <a:cs typeface="思源黑体-思源黑体-Medium" pitchFamily="34" charset="-120"/>
            </a:endParaRPr>
          </a:p>
          <a:p>
            <a:pPr marL="0" indent="0" algn="l">
              <a:lnSpc>
                <a:spcPts val="3250"/>
              </a:lnSpc>
              <a:buNone/>
            </a:pPr>
            <a:endParaRPr lang="en-US" sz="2320" dirty="0"/>
          </a:p>
        </p:txBody>
      </p:sp>
      <p:sp>
        <p:nvSpPr>
          <p:cNvPr id="7" name="Text 1"/>
          <p:cNvSpPr/>
          <p:nvPr/>
        </p:nvSpPr>
        <p:spPr>
          <a:xfrm>
            <a:off x="1417320" y="6464808"/>
            <a:ext cx="1673352" cy="256032"/>
          </a:xfrm>
          <a:prstGeom prst="rect">
            <a:avLst/>
          </a:prstGeom>
          <a:noFill/>
          <a:ln/>
        </p:spPr>
        <p:txBody>
          <a:bodyPr wrap="none" lIns="0" tIns="0" rIns="0" bIns="0" rtlCol="0" anchor="ctr"/>
          <a:lstStyle/>
          <a:p>
            <a:pPr marL="0" indent="0" algn="l">
              <a:lnSpc>
                <a:spcPts val="1950"/>
              </a:lnSpc>
              <a:buNone/>
            </a:pPr>
            <a:endParaRPr lang="en-US" sz="1390" dirty="0"/>
          </a:p>
        </p:txBody>
      </p:sp>
      <p:sp>
        <p:nvSpPr>
          <p:cNvPr id="8" name="Text 2"/>
          <p:cNvSpPr/>
          <p:nvPr/>
        </p:nvSpPr>
        <p:spPr>
          <a:xfrm>
            <a:off x="832104" y="3456432"/>
            <a:ext cx="11345552" cy="2039112"/>
          </a:xfrm>
          <a:prstGeom prst="rect">
            <a:avLst/>
          </a:prstGeom>
          <a:noFill/>
          <a:ln/>
        </p:spPr>
        <p:txBody>
          <a:bodyPr wrap="square" lIns="0" tIns="0" rIns="0" bIns="0" rtlCol="0" anchor="ctr"/>
          <a:lstStyle/>
          <a:p>
            <a:pPr marL="0" indent="0" algn="ctr">
              <a:lnSpc>
                <a:spcPts val="8010"/>
              </a:lnSpc>
              <a:buNone/>
            </a:pPr>
            <a:r>
              <a:rPr lang="en-US" sz="6410" dirty="0">
                <a:solidFill>
                  <a:srgbClr val="FFFFFF"/>
                </a:solidFill>
                <a:latin typeface="思源黑体-思源黑体-Bold" pitchFamily="34" charset="0"/>
                <a:ea typeface="思源黑体-思源黑体-Bold" pitchFamily="34" charset="-122"/>
                <a:cs typeface="思源黑体-思源黑体-Bold" pitchFamily="34" charset="-120"/>
              </a:rPr>
              <a:t>Balance Sheet Analyzer AI</a:t>
            </a:r>
            <a:endParaRPr lang="en-US" sz="641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841248" y="3081528"/>
            <a:ext cx="3694176" cy="1920240"/>
          </a:xfrm>
          <a:prstGeom prst="rect">
            <a:avLst/>
          </a:prstGeom>
        </p:spPr>
      </p:pic>
      <p:pic>
        <p:nvPicPr>
          <p:cNvPr id="4" name="Image 2" descr="preencoded.png"/>
          <p:cNvPicPr>
            <a:picLocks noChangeAspect="1"/>
          </p:cNvPicPr>
          <p:nvPr/>
        </p:nvPicPr>
        <p:blipFill>
          <a:blip r:embed="rId5"/>
          <a:stretch>
            <a:fillRect/>
          </a:stretch>
        </p:blipFill>
        <p:spPr>
          <a:xfrm>
            <a:off x="5468112" y="2998694"/>
            <a:ext cx="3694176" cy="1920240"/>
          </a:xfrm>
          <a:prstGeom prst="rect">
            <a:avLst/>
          </a:prstGeom>
        </p:spPr>
      </p:pic>
      <p:pic>
        <p:nvPicPr>
          <p:cNvPr id="5" name="Image 3" descr="preencoded.png"/>
          <p:cNvPicPr>
            <a:picLocks noChangeAspect="1"/>
          </p:cNvPicPr>
          <p:nvPr/>
        </p:nvPicPr>
        <p:blipFill>
          <a:blip r:embed="rId6"/>
          <a:stretch>
            <a:fillRect/>
          </a:stretch>
        </p:blipFill>
        <p:spPr>
          <a:xfrm>
            <a:off x="10049256" y="2998694"/>
            <a:ext cx="3694176" cy="1920240"/>
          </a:xfrm>
          <a:prstGeom prst="rect">
            <a:avLst/>
          </a:prstGeom>
        </p:spPr>
      </p:pic>
      <p:sp>
        <p:nvSpPr>
          <p:cNvPr id="6" name="Text 0"/>
          <p:cNvSpPr/>
          <p:nvPr/>
        </p:nvSpPr>
        <p:spPr>
          <a:xfrm>
            <a:off x="832104" y="213055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FFFFFF"/>
                </a:solidFill>
                <a:latin typeface="思源黑体-思源黑体-Bold" pitchFamily="34" charset="0"/>
                <a:ea typeface="思源黑体-思源黑体-Bold" pitchFamily="34" charset="-122"/>
                <a:cs typeface="思源黑体-思源黑体-Bold" pitchFamily="34" charset="-120"/>
              </a:rPr>
              <a:t>Frontend</a:t>
            </a:r>
            <a:endParaRPr lang="en-US" sz="4640" dirty="0"/>
          </a:p>
        </p:txBody>
      </p:sp>
      <p:sp>
        <p:nvSpPr>
          <p:cNvPr id="7" name="Text 1"/>
          <p:cNvSpPr/>
          <p:nvPr/>
        </p:nvSpPr>
        <p:spPr>
          <a:xfrm>
            <a:off x="832104" y="5815584"/>
            <a:ext cx="12984480" cy="301752"/>
          </a:xfrm>
          <a:prstGeom prst="rect">
            <a:avLst/>
          </a:prstGeom>
          <a:noFill/>
          <a:ln/>
        </p:spPr>
        <p:txBody>
          <a:bodyPr wrap="none" lIns="0" tIns="0" rIns="0" bIns="0" rtlCol="0" anchor="ctr"/>
          <a:lstStyle/>
          <a:p>
            <a:pPr marL="0" indent="0" algn="l">
              <a:lnSpc>
                <a:spcPts val="2320"/>
              </a:lnSpc>
              <a:buNone/>
            </a:pPr>
            <a:endParaRPr lang="en-US" sz="1850" dirty="0">
              <a:solidFill>
                <a:srgbClr val="FFFFFF"/>
              </a:solidFill>
              <a:latin typeface="思源黑体-思源黑体-Medium" pitchFamily="34" charset="0"/>
              <a:ea typeface="思源黑体-思源黑体-Medium" pitchFamily="34" charset="-122"/>
            </a:endParaRPr>
          </a:p>
          <a:p>
            <a:pPr marL="0" indent="0" algn="l">
              <a:lnSpc>
                <a:spcPts val="2320"/>
              </a:lnSpc>
              <a:buNone/>
            </a:pPr>
            <a:endParaRPr lang="en-US" sz="1850" dirty="0"/>
          </a:p>
        </p:txBody>
      </p:sp>
      <p:pic>
        <p:nvPicPr>
          <p:cNvPr id="8" name="Image 1" descr="preencoded.png">
            <a:extLst>
              <a:ext uri="{FF2B5EF4-FFF2-40B4-BE49-F238E27FC236}">
                <a16:creationId xmlns:a16="http://schemas.microsoft.com/office/drawing/2014/main" id="{18924966-0095-47F1-B77A-E87FB5DF00F2}"/>
              </a:ext>
            </a:extLst>
          </p:cNvPr>
          <p:cNvPicPr>
            <a:picLocks noChangeAspect="1"/>
          </p:cNvPicPr>
          <p:nvPr/>
        </p:nvPicPr>
        <p:blipFill>
          <a:blip r:embed="rId7"/>
          <a:stretch>
            <a:fillRect/>
          </a:stretch>
        </p:blipFill>
        <p:spPr>
          <a:xfrm>
            <a:off x="740664" y="5358385"/>
            <a:ext cx="4727448" cy="2450592"/>
          </a:xfrm>
          <a:prstGeom prst="rect">
            <a:avLst/>
          </a:prstGeom>
        </p:spPr>
      </p:pic>
      <p:pic>
        <p:nvPicPr>
          <p:cNvPr id="9" name="Image 2" descr="preencoded.png">
            <a:extLst>
              <a:ext uri="{FF2B5EF4-FFF2-40B4-BE49-F238E27FC236}">
                <a16:creationId xmlns:a16="http://schemas.microsoft.com/office/drawing/2014/main" id="{B904F141-42D0-2598-476E-F4113FB49A9E}"/>
              </a:ext>
            </a:extLst>
          </p:cNvPr>
          <p:cNvPicPr>
            <a:picLocks noChangeAspect="1"/>
          </p:cNvPicPr>
          <p:nvPr/>
        </p:nvPicPr>
        <p:blipFill>
          <a:blip r:embed="rId8"/>
          <a:stretch>
            <a:fillRect/>
          </a:stretch>
        </p:blipFill>
        <p:spPr>
          <a:xfrm>
            <a:off x="7032274" y="5358385"/>
            <a:ext cx="4727448" cy="245059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 y="-1428616"/>
            <a:ext cx="14630400" cy="8238744"/>
          </a:xfrm>
          <a:prstGeom prst="rect">
            <a:avLst/>
          </a:prstGeom>
        </p:spPr>
      </p:pic>
      <p:sp>
        <p:nvSpPr>
          <p:cNvPr id="5" name="Text 0"/>
          <p:cNvSpPr/>
          <p:nvPr/>
        </p:nvSpPr>
        <p:spPr>
          <a:xfrm>
            <a:off x="832104" y="157276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FFFFFF"/>
                </a:solidFill>
                <a:latin typeface="思源黑体-思源黑体-Bold" pitchFamily="34" charset="0"/>
                <a:ea typeface="思源黑体-思源黑体-Bold" pitchFamily="34" charset="-122"/>
                <a:cs typeface="思源黑体-思源黑体-Bold" pitchFamily="34" charset="-120"/>
              </a:rPr>
              <a:t>Conclusion</a:t>
            </a:r>
            <a:endParaRPr lang="en-US" sz="4640" dirty="0"/>
          </a:p>
        </p:txBody>
      </p:sp>
      <p:sp>
        <p:nvSpPr>
          <p:cNvPr id="6" name="Text 1"/>
          <p:cNvSpPr/>
          <p:nvPr/>
        </p:nvSpPr>
        <p:spPr>
          <a:xfrm>
            <a:off x="935916" y="2770632"/>
            <a:ext cx="12984480" cy="886968"/>
          </a:xfrm>
          <a:prstGeom prst="rect">
            <a:avLst/>
          </a:prstGeom>
          <a:noFill/>
          <a:ln/>
        </p:spPr>
        <p:txBody>
          <a:bodyPr wrap="square" lIns="0" tIns="0" rIns="0" bIns="0" rtlCol="0" anchor="ctr"/>
          <a:lstStyle/>
          <a:p>
            <a:pPr marL="0" indent="0" algn="l">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This project demonstrates the effective use of AI to simplify financial analysis for diverse stakeholders. From data extraction to dynamic insights, the system transforms complex financial reports into interactive, insightful dashboards. With further refinement, this could serve as a robust tool for financial analysts and C-level executives.</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832104" y="3474720"/>
            <a:ext cx="12984480" cy="1024128"/>
          </a:xfrm>
          <a:prstGeom prst="rect">
            <a:avLst/>
          </a:prstGeom>
          <a:noFill/>
          <a:ln/>
        </p:spPr>
        <p:txBody>
          <a:bodyPr wrap="none" lIns="0" tIns="0" rIns="0" bIns="0" rtlCol="0" anchor="ctr"/>
          <a:lstStyle/>
          <a:p>
            <a:pPr marL="0" indent="0" algn="ctr">
              <a:lnSpc>
                <a:spcPts val="8010"/>
              </a:lnSpc>
              <a:buNone/>
            </a:pPr>
            <a:r>
              <a:rPr lang="en-US" sz="6410" dirty="0">
                <a:solidFill>
                  <a:srgbClr val="FFFFFF"/>
                </a:solidFill>
                <a:latin typeface="思源黑体-思源黑体-Bold" pitchFamily="34" charset="0"/>
                <a:ea typeface="思源黑体-思源黑体-Bold" pitchFamily="34" charset="-122"/>
                <a:cs typeface="思源黑体-思源黑体-Bold" pitchFamily="34" charset="-120"/>
              </a:rPr>
              <a:t>Thank You</a:t>
            </a:r>
            <a:endParaRPr lang="en-US" sz="641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832104" y="2395728"/>
            <a:ext cx="12984480" cy="1024128"/>
          </a:xfrm>
          <a:prstGeom prst="rect">
            <a:avLst/>
          </a:prstGeom>
          <a:noFill/>
          <a:ln/>
        </p:spPr>
        <p:txBody>
          <a:bodyPr wrap="none" lIns="0" tIns="0" rIns="0" bIns="0" rtlCol="0" anchor="ctr"/>
          <a:lstStyle/>
          <a:p>
            <a:pPr marL="0" indent="0" algn="l">
              <a:lnSpc>
                <a:spcPts val="8010"/>
              </a:lnSpc>
              <a:buNone/>
            </a:pPr>
            <a:r>
              <a:rPr lang="en-US" sz="6410" dirty="0">
                <a:solidFill>
                  <a:srgbClr val="FFFFFF"/>
                </a:solidFill>
                <a:latin typeface="思源黑体-思源黑体-Bold" pitchFamily="34" charset="0"/>
                <a:ea typeface="思源黑体-思源黑体-Bold" pitchFamily="34" charset="-122"/>
                <a:cs typeface="思源黑体-思源黑体-Bold" pitchFamily="34" charset="-120"/>
              </a:rPr>
              <a:t>CONTENTS</a:t>
            </a:r>
            <a:endParaRPr lang="en-US" sz="6410" dirty="0"/>
          </a:p>
        </p:txBody>
      </p:sp>
      <p:sp>
        <p:nvSpPr>
          <p:cNvPr id="5" name="Text 1"/>
          <p:cNvSpPr/>
          <p:nvPr/>
        </p:nvSpPr>
        <p:spPr>
          <a:xfrm>
            <a:off x="1078992" y="3813048"/>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FFFFFF"/>
                </a:solidFill>
                <a:latin typeface="思源黑体-思源黑体-Bold" pitchFamily="34" charset="0"/>
                <a:ea typeface="思源黑体-思源黑体-Bold" pitchFamily="34" charset="-122"/>
                <a:cs typeface="思源黑体-思源黑体-Bold" pitchFamily="34" charset="-120"/>
              </a:rPr>
              <a:t>1. Objective</a:t>
            </a:r>
            <a:endParaRPr lang="en-US" sz="2320" dirty="0"/>
          </a:p>
        </p:txBody>
      </p:sp>
      <p:sp>
        <p:nvSpPr>
          <p:cNvPr id="6" name="Text 2"/>
          <p:cNvSpPr/>
          <p:nvPr/>
        </p:nvSpPr>
        <p:spPr>
          <a:xfrm>
            <a:off x="1078992" y="4443984"/>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FFFFFF"/>
                </a:solidFill>
                <a:latin typeface="思源黑体-思源黑体-Bold" pitchFamily="34" charset="0"/>
                <a:ea typeface="思源黑体-思源黑体-Bold" pitchFamily="34" charset="-122"/>
                <a:cs typeface="思源黑体-思源黑体-Bold" pitchFamily="34" charset="-120"/>
              </a:rPr>
              <a:t>3. Features Summary</a:t>
            </a:r>
            <a:endParaRPr lang="en-US" sz="2320" dirty="0"/>
          </a:p>
        </p:txBody>
      </p:sp>
      <p:sp>
        <p:nvSpPr>
          <p:cNvPr id="7" name="Text 3"/>
          <p:cNvSpPr/>
          <p:nvPr/>
        </p:nvSpPr>
        <p:spPr>
          <a:xfrm>
            <a:off x="1078992" y="5074920"/>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FFFFFF"/>
                </a:solidFill>
                <a:latin typeface="思源黑体-思源黑体-Bold" pitchFamily="34" charset="0"/>
                <a:ea typeface="思源黑体-思源黑体-Bold" pitchFamily="34" charset="-122"/>
                <a:cs typeface="思源黑体-思源黑体-Bold" pitchFamily="34" charset="-120"/>
              </a:rPr>
              <a:t>5. Limitations &amp; Next Steps</a:t>
            </a:r>
            <a:endParaRPr lang="en-US" sz="2320" dirty="0"/>
          </a:p>
        </p:txBody>
      </p:sp>
      <p:sp>
        <p:nvSpPr>
          <p:cNvPr id="8" name="Text 4"/>
          <p:cNvSpPr/>
          <p:nvPr/>
        </p:nvSpPr>
        <p:spPr>
          <a:xfrm>
            <a:off x="7571232" y="3813048"/>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FFFFFF"/>
                </a:solidFill>
                <a:latin typeface="思源黑体-思源黑体-Bold" pitchFamily="34" charset="0"/>
                <a:ea typeface="思源黑体-思源黑体-Bold" pitchFamily="34" charset="-122"/>
                <a:cs typeface="思源黑体-思源黑体-Bold" pitchFamily="34" charset="-120"/>
              </a:rPr>
              <a:t>2. Approach and Methodology</a:t>
            </a:r>
            <a:endParaRPr lang="en-US" sz="2320" dirty="0"/>
          </a:p>
        </p:txBody>
      </p:sp>
      <p:sp>
        <p:nvSpPr>
          <p:cNvPr id="9" name="Text 5"/>
          <p:cNvSpPr/>
          <p:nvPr/>
        </p:nvSpPr>
        <p:spPr>
          <a:xfrm>
            <a:off x="7571232" y="4443984"/>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FFFFFF"/>
                </a:solidFill>
                <a:latin typeface="思源黑体-思源黑体-Bold" pitchFamily="34" charset="0"/>
                <a:ea typeface="思源黑体-思源黑体-Bold" pitchFamily="34" charset="-122"/>
                <a:cs typeface="思源黑体-思源黑体-Bold" pitchFamily="34" charset="-120"/>
              </a:rPr>
              <a:t>4. Findings &amp; Key Learnings</a:t>
            </a:r>
            <a:endParaRPr lang="en-US" sz="2320" dirty="0"/>
          </a:p>
        </p:txBody>
      </p:sp>
      <p:sp>
        <p:nvSpPr>
          <p:cNvPr id="10" name="Text 6"/>
          <p:cNvSpPr/>
          <p:nvPr/>
        </p:nvSpPr>
        <p:spPr>
          <a:xfrm>
            <a:off x="7571232" y="5074920"/>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FFFFFF"/>
                </a:solidFill>
                <a:latin typeface="思源黑体-思源黑体-Bold" pitchFamily="34" charset="0"/>
                <a:ea typeface="思源黑体-思源黑体-Bold" pitchFamily="34" charset="-122"/>
                <a:cs typeface="思源黑体-思源黑体-Bold" pitchFamily="34" charset="-120"/>
              </a:rPr>
              <a:t>6. Conclusion</a:t>
            </a:r>
            <a:endParaRPr lang="en-US" sz="232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832104" y="263347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FFFFFF"/>
                </a:solidFill>
                <a:latin typeface="思源黑体-思源黑体-Bold" pitchFamily="34" charset="0"/>
                <a:ea typeface="思源黑体-思源黑体-Bold" pitchFamily="34" charset="-122"/>
                <a:cs typeface="思源黑体-思源黑体-Bold" pitchFamily="34" charset="-120"/>
              </a:rPr>
              <a:t>Objective</a:t>
            </a:r>
            <a:endParaRPr lang="en-US" sz="4640" dirty="0"/>
          </a:p>
        </p:txBody>
      </p:sp>
      <p:sp>
        <p:nvSpPr>
          <p:cNvPr id="5" name="Text 1"/>
          <p:cNvSpPr/>
          <p:nvPr/>
        </p:nvSpPr>
        <p:spPr>
          <a:xfrm>
            <a:off x="1078992" y="3767328"/>
            <a:ext cx="12481560" cy="301752"/>
          </a:xfrm>
          <a:prstGeom prst="rect">
            <a:avLst/>
          </a:prstGeom>
          <a:noFill/>
          <a:ln/>
        </p:spPr>
        <p:txBody>
          <a:bodyPr wrap="none" lIns="0" tIns="0" rIns="0" bIns="0" rtlCol="0" anchor="ctr"/>
          <a:lstStyle/>
          <a:p>
            <a:pPr marL="0" indent="0" algn="l">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The goal of this project is to simplify the financial analysis of corporate balance sheets by leveraging AI models.</a:t>
            </a:r>
            <a:endParaRPr lang="en-US" sz="1850" dirty="0"/>
          </a:p>
        </p:txBody>
      </p:sp>
      <p:sp>
        <p:nvSpPr>
          <p:cNvPr id="6" name="Text 2"/>
          <p:cNvSpPr/>
          <p:nvPr/>
        </p:nvSpPr>
        <p:spPr>
          <a:xfrm>
            <a:off x="1078992" y="4325112"/>
            <a:ext cx="12481560" cy="886968"/>
          </a:xfrm>
          <a:prstGeom prst="rect">
            <a:avLst/>
          </a:prstGeom>
          <a:noFill/>
          <a:ln/>
        </p:spPr>
        <p:txBody>
          <a:bodyPr wrap="square" lIns="0" tIns="0" rIns="0" bIns="0" rtlCol="0" anchor="ctr"/>
          <a:lstStyle/>
          <a:p>
            <a:pPr marL="0" indent="0" algn="l">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The system allows users with different roles—Analyst, CEO, and Top Management—to securely log in, upload annual reports in PDF format, extract structured financial data using AI, visualize financial trends, and interact with an intelligent assistant for actionable insights.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832104" y="170992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FFFFFF"/>
                </a:solidFill>
                <a:latin typeface="思源黑体-思源黑体-Bold" pitchFamily="34" charset="0"/>
                <a:ea typeface="思源黑体-思源黑体-Bold" pitchFamily="34" charset="-122"/>
                <a:cs typeface="思源黑体-思源黑体-Bold" pitchFamily="34" charset="-120"/>
              </a:rPr>
              <a:t>Authentication and Role-Based Access</a:t>
            </a:r>
            <a:endParaRPr lang="en-US" sz="4640" dirty="0"/>
          </a:p>
        </p:txBody>
      </p:sp>
      <p:sp>
        <p:nvSpPr>
          <p:cNvPr id="5" name="Text 1"/>
          <p:cNvSpPr/>
          <p:nvPr/>
        </p:nvSpPr>
        <p:spPr>
          <a:xfrm>
            <a:off x="1078992" y="2843784"/>
            <a:ext cx="12481560" cy="301752"/>
          </a:xfrm>
          <a:prstGeom prst="rect">
            <a:avLst/>
          </a:prstGeom>
          <a:noFill/>
          <a:ln/>
        </p:spPr>
        <p:txBody>
          <a:bodyPr wrap="none" lIns="0" tIns="0" rIns="0" bIns="0" rtlCol="0" anchor="ctr"/>
          <a:lstStyle/>
          <a:p>
            <a:pPr marL="0" indent="0" algn="l">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Users must log in to access the application.</a:t>
            </a:r>
            <a:endParaRPr lang="en-US" sz="1850" dirty="0"/>
          </a:p>
        </p:txBody>
      </p:sp>
      <p:sp>
        <p:nvSpPr>
          <p:cNvPr id="6" name="Text 2"/>
          <p:cNvSpPr/>
          <p:nvPr/>
        </p:nvSpPr>
        <p:spPr>
          <a:xfrm>
            <a:off x="1078992" y="3410712"/>
            <a:ext cx="12481560" cy="301752"/>
          </a:xfrm>
          <a:prstGeom prst="rect">
            <a:avLst/>
          </a:prstGeom>
          <a:noFill/>
          <a:ln/>
        </p:spPr>
        <p:txBody>
          <a:bodyPr wrap="none" lIns="0" tIns="0" rIns="0" bIns="0" rtlCol="0" anchor="ctr"/>
          <a:lstStyle/>
          <a:p>
            <a:pPr marL="0" indent="0" algn="l">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The system checks credentials via the SQLite database (users table).</a:t>
            </a:r>
            <a:endParaRPr lang="en-US" sz="1850" dirty="0"/>
          </a:p>
        </p:txBody>
      </p:sp>
      <p:sp>
        <p:nvSpPr>
          <p:cNvPr id="7" name="Text 3"/>
          <p:cNvSpPr/>
          <p:nvPr/>
        </p:nvSpPr>
        <p:spPr>
          <a:xfrm>
            <a:off x="1078992" y="3968496"/>
            <a:ext cx="12481560" cy="301752"/>
          </a:xfrm>
          <a:prstGeom prst="rect">
            <a:avLst/>
          </a:prstGeom>
          <a:noFill/>
          <a:ln/>
        </p:spPr>
        <p:txBody>
          <a:bodyPr wrap="none" lIns="0" tIns="0" rIns="0" bIns="0" rtlCol="0" anchor="ctr"/>
          <a:lstStyle/>
          <a:p>
            <a:pPr marL="0" indent="0" algn="l">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Based on the user's role, the application grants access to certain features:</a:t>
            </a:r>
            <a:endParaRPr lang="en-US" sz="1850" dirty="0"/>
          </a:p>
        </p:txBody>
      </p:sp>
      <p:sp>
        <p:nvSpPr>
          <p:cNvPr id="8" name="Text 4"/>
          <p:cNvSpPr/>
          <p:nvPr/>
        </p:nvSpPr>
        <p:spPr>
          <a:xfrm>
            <a:off x="1078992" y="4407408"/>
            <a:ext cx="12481560" cy="301752"/>
          </a:xfrm>
          <a:prstGeom prst="rect">
            <a:avLst/>
          </a:prstGeom>
          <a:noFill/>
          <a:ln/>
        </p:spPr>
        <p:txBody>
          <a:bodyPr wrap="none" lIns="0" tIns="0" rIns="0" bIns="0" rtlCol="0" anchor="ctr"/>
          <a:lstStyle/>
          <a:p>
            <a:pPr marL="0" indent="0" algn="l">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    • Analyst: Can upload new PDF reports and view all companies' data.</a:t>
            </a:r>
            <a:endParaRPr lang="en-US" sz="1850" dirty="0"/>
          </a:p>
        </p:txBody>
      </p:sp>
      <p:sp>
        <p:nvSpPr>
          <p:cNvPr id="9" name="Text 5"/>
          <p:cNvSpPr/>
          <p:nvPr/>
        </p:nvSpPr>
        <p:spPr>
          <a:xfrm>
            <a:off x="1078992" y="4837176"/>
            <a:ext cx="12481560" cy="301752"/>
          </a:xfrm>
          <a:prstGeom prst="rect">
            <a:avLst/>
          </a:prstGeom>
          <a:noFill/>
          <a:ln/>
        </p:spPr>
        <p:txBody>
          <a:bodyPr wrap="none" lIns="0" tIns="0" rIns="0" bIns="0" rtlCol="0" anchor="ctr"/>
          <a:lstStyle/>
          <a:p>
            <a:pPr marL="0" indent="0" algn="l">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    • CEO: Can view data and AI insights for only their assigned company.</a:t>
            </a:r>
            <a:endParaRPr lang="en-US" sz="1850" dirty="0"/>
          </a:p>
        </p:txBody>
      </p:sp>
      <p:sp>
        <p:nvSpPr>
          <p:cNvPr id="10" name="Text 6"/>
          <p:cNvSpPr/>
          <p:nvPr/>
        </p:nvSpPr>
        <p:spPr>
          <a:xfrm>
            <a:off x="1078992" y="5276088"/>
            <a:ext cx="12481560" cy="301752"/>
          </a:xfrm>
          <a:prstGeom prst="rect">
            <a:avLst/>
          </a:prstGeom>
          <a:noFill/>
          <a:ln/>
        </p:spPr>
        <p:txBody>
          <a:bodyPr wrap="none" lIns="0" tIns="0" rIns="0" bIns="0" rtlCol="0" anchor="ctr"/>
          <a:lstStyle/>
          <a:p>
            <a:pPr marL="0" indent="0" algn="l">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    • Top Management: Can view all companies under the group and use AI assistance for deeper analysis.</a:t>
            </a:r>
            <a:endParaRPr lang="en-US" sz="1850" dirty="0"/>
          </a:p>
        </p:txBody>
      </p:sp>
      <p:sp>
        <p:nvSpPr>
          <p:cNvPr id="11" name="Text 7"/>
          <p:cNvSpPr/>
          <p:nvPr/>
        </p:nvSpPr>
        <p:spPr>
          <a:xfrm>
            <a:off x="832104" y="5971032"/>
            <a:ext cx="12984480" cy="301752"/>
          </a:xfrm>
          <a:prstGeom prst="rect">
            <a:avLst/>
          </a:prstGeom>
          <a:noFill/>
          <a:ln/>
        </p:spPr>
        <p:txBody>
          <a:bodyPr wrap="none" lIns="0" tIns="0" rIns="0" bIns="0" rtlCol="0" anchor="ctr"/>
          <a:lstStyle/>
          <a:p>
            <a:pPr marL="0" indent="0" algn="l">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This is enforced using helper functions like check_login() and check_role_access() in auth.py.</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sp>
        <p:nvSpPr>
          <p:cNvPr id="4" name="Text 0"/>
          <p:cNvSpPr/>
          <p:nvPr/>
        </p:nvSpPr>
        <p:spPr>
          <a:xfrm>
            <a:off x="832104" y="345643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FFFFFF"/>
                </a:solidFill>
                <a:latin typeface="思源黑体-思源黑体-Bold" pitchFamily="34" charset="0"/>
                <a:ea typeface="思源黑体-思源黑体-Bold" pitchFamily="34" charset="-122"/>
                <a:cs typeface="思源黑体-思源黑体-Bold" pitchFamily="34" charset="-120"/>
              </a:rPr>
              <a:t>PDF Processing (Step-by-Step Extraction)</a:t>
            </a:r>
            <a:endParaRPr lang="en-US" sz="4640" dirty="0"/>
          </a:p>
        </p:txBody>
      </p:sp>
      <p:sp>
        <p:nvSpPr>
          <p:cNvPr id="5" name="Text 1"/>
          <p:cNvSpPr/>
          <p:nvPr/>
        </p:nvSpPr>
        <p:spPr>
          <a:xfrm>
            <a:off x="832104" y="4462272"/>
            <a:ext cx="12984480" cy="301752"/>
          </a:xfrm>
          <a:prstGeom prst="rect">
            <a:avLst/>
          </a:prstGeom>
          <a:noFill/>
          <a:ln/>
        </p:spPr>
        <p:txBody>
          <a:bodyPr wrap="none" lIns="0" tIns="0" rIns="0" bIns="0" rtlCol="0" anchor="ctr"/>
          <a:lstStyle/>
          <a:p>
            <a:pPr marL="0" indent="0" algn="l">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Uploaded annual reports (PDF files) are processed page by page using the pdfplumber library:</a:t>
            </a:r>
            <a:endParaRPr lang="en-US" sz="1850" dirty="0"/>
          </a:p>
        </p:txBody>
      </p:sp>
      <p:sp>
        <p:nvSpPr>
          <p:cNvPr id="6" name="Text 2"/>
          <p:cNvSpPr/>
          <p:nvPr/>
        </p:nvSpPr>
        <p:spPr>
          <a:xfrm>
            <a:off x="1078992" y="5148072"/>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FFFFFF"/>
                </a:solidFill>
                <a:latin typeface="思源黑体-思源黑体-Bold" pitchFamily="34" charset="0"/>
                <a:ea typeface="思源黑体-思源黑体-Bold" pitchFamily="34" charset="-122"/>
                <a:cs typeface="思源黑体-思源黑体-Bold" pitchFamily="34" charset="-120"/>
              </a:rPr>
              <a:t>Step 1</a:t>
            </a:r>
            <a:endParaRPr lang="en-US" sz="2320" dirty="0"/>
          </a:p>
        </p:txBody>
      </p:sp>
      <p:sp>
        <p:nvSpPr>
          <p:cNvPr id="7" name="Text 3"/>
          <p:cNvSpPr/>
          <p:nvPr/>
        </p:nvSpPr>
        <p:spPr>
          <a:xfrm>
            <a:off x="1078992" y="5660136"/>
            <a:ext cx="5989320" cy="594360"/>
          </a:xfrm>
          <a:prstGeom prst="rect">
            <a:avLst/>
          </a:prstGeom>
          <a:noFill/>
          <a:ln/>
        </p:spPr>
        <p:txBody>
          <a:bodyPr wrap="square" lIns="0" tIns="0" rIns="0" bIns="0" rtlCol="0" anchor="ctr"/>
          <a:lstStyle/>
          <a:p>
            <a:pPr marL="0" indent="0" algn="l">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 Text is extracted from each page and saved as a list of strings.</a:t>
            </a:r>
            <a:endParaRPr lang="en-US" sz="1850" dirty="0"/>
          </a:p>
        </p:txBody>
      </p:sp>
      <p:sp>
        <p:nvSpPr>
          <p:cNvPr id="8" name="Text 4"/>
          <p:cNvSpPr/>
          <p:nvPr/>
        </p:nvSpPr>
        <p:spPr>
          <a:xfrm>
            <a:off x="7571232" y="5148072"/>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FFFFFF"/>
                </a:solidFill>
                <a:latin typeface="思源黑体-思源黑体-Bold" pitchFamily="34" charset="0"/>
                <a:ea typeface="思源黑体-思源黑体-Bold" pitchFamily="34" charset="-122"/>
                <a:cs typeface="思源黑体-思源黑体-Bold" pitchFamily="34" charset="-120"/>
              </a:rPr>
              <a:t>Step 2</a:t>
            </a:r>
            <a:endParaRPr lang="en-US" sz="2320" dirty="0"/>
          </a:p>
        </p:txBody>
      </p:sp>
      <p:sp>
        <p:nvSpPr>
          <p:cNvPr id="9" name="Text 5"/>
          <p:cNvSpPr/>
          <p:nvPr/>
        </p:nvSpPr>
        <p:spPr>
          <a:xfrm>
            <a:off x="7571232" y="5660136"/>
            <a:ext cx="5989320" cy="594360"/>
          </a:xfrm>
          <a:prstGeom prst="rect">
            <a:avLst/>
          </a:prstGeom>
          <a:noFill/>
          <a:ln/>
        </p:spPr>
        <p:txBody>
          <a:bodyPr wrap="square" lIns="0" tIns="0" rIns="0" bIns="0" rtlCol="0" anchor="ctr"/>
          <a:lstStyle/>
          <a:p>
            <a:pPr marL="0" indent="0" algn="l">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 Each page’s text is passed through an AI model for financial data extraction.</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41248" y="3118104"/>
            <a:ext cx="3218688" cy="950976"/>
          </a:xfrm>
          <a:prstGeom prst="rect">
            <a:avLst/>
          </a:prstGeom>
        </p:spPr>
      </p:pic>
      <p:pic>
        <p:nvPicPr>
          <p:cNvPr id="5" name="Image 3" descr="preencoded.png"/>
          <p:cNvPicPr>
            <a:picLocks noChangeAspect="1"/>
          </p:cNvPicPr>
          <p:nvPr/>
        </p:nvPicPr>
        <p:blipFill>
          <a:blip r:embed="rId5"/>
          <a:stretch>
            <a:fillRect/>
          </a:stretch>
        </p:blipFill>
        <p:spPr>
          <a:xfrm>
            <a:off x="4087368" y="3118104"/>
            <a:ext cx="3218688" cy="950976"/>
          </a:xfrm>
          <a:prstGeom prst="rect">
            <a:avLst/>
          </a:prstGeom>
        </p:spPr>
      </p:pic>
      <p:pic>
        <p:nvPicPr>
          <p:cNvPr id="6" name="Image 4" descr="preencoded.png"/>
          <p:cNvPicPr>
            <a:picLocks noChangeAspect="1"/>
          </p:cNvPicPr>
          <p:nvPr/>
        </p:nvPicPr>
        <p:blipFill>
          <a:blip r:embed="rId5"/>
          <a:stretch>
            <a:fillRect/>
          </a:stretch>
        </p:blipFill>
        <p:spPr>
          <a:xfrm>
            <a:off x="7333488" y="3118104"/>
            <a:ext cx="3218688" cy="950976"/>
          </a:xfrm>
          <a:prstGeom prst="rect">
            <a:avLst/>
          </a:prstGeom>
        </p:spPr>
      </p:pic>
      <p:pic>
        <p:nvPicPr>
          <p:cNvPr id="7" name="Image 5" descr="preencoded.png"/>
          <p:cNvPicPr>
            <a:picLocks noChangeAspect="1"/>
          </p:cNvPicPr>
          <p:nvPr/>
        </p:nvPicPr>
        <p:blipFill>
          <a:blip r:embed="rId5"/>
          <a:stretch>
            <a:fillRect/>
          </a:stretch>
        </p:blipFill>
        <p:spPr>
          <a:xfrm>
            <a:off x="10579608" y="3118104"/>
            <a:ext cx="3218688" cy="950976"/>
          </a:xfrm>
          <a:prstGeom prst="rect">
            <a:avLst/>
          </a:prstGeom>
        </p:spPr>
      </p:pic>
      <p:sp>
        <p:nvSpPr>
          <p:cNvPr id="8" name="Text 0"/>
          <p:cNvSpPr/>
          <p:nvPr/>
        </p:nvSpPr>
        <p:spPr>
          <a:xfrm>
            <a:off x="832104" y="124358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FFFFFF"/>
                </a:solidFill>
                <a:latin typeface="思源黑体-思源黑体-Bold" pitchFamily="34" charset="0"/>
                <a:ea typeface="思源黑体-思源黑体-Bold" pitchFamily="34" charset="-122"/>
                <a:cs typeface="思源黑体-思源黑体-Bold" pitchFamily="34" charset="-120"/>
              </a:rPr>
              <a:t>AI-Based Financial Data Extraction</a:t>
            </a:r>
            <a:endParaRPr lang="en-US" sz="4640" dirty="0"/>
          </a:p>
        </p:txBody>
      </p:sp>
      <p:sp>
        <p:nvSpPr>
          <p:cNvPr id="9" name="Text 1"/>
          <p:cNvSpPr/>
          <p:nvPr/>
        </p:nvSpPr>
        <p:spPr>
          <a:xfrm>
            <a:off x="832104" y="2249424"/>
            <a:ext cx="12984480" cy="594360"/>
          </a:xfrm>
          <a:prstGeom prst="rect">
            <a:avLst/>
          </a:prstGeom>
          <a:noFill/>
          <a:ln/>
        </p:spPr>
        <p:txBody>
          <a:bodyPr wrap="square" lIns="0" tIns="0" rIns="0" bIns="0" rtlCol="0" anchor="ctr"/>
          <a:lstStyle/>
          <a:p>
            <a:pPr marL="0" indent="0" algn="l">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To extract structured financial data from the unstructured PDF text, the system uses the Groq API with LLaMA 3 models (specifically llama3-8b-8192 and llama3-70b-8192):</a:t>
            </a:r>
            <a:endParaRPr lang="en-US" sz="1850" dirty="0"/>
          </a:p>
        </p:txBody>
      </p:sp>
      <p:sp>
        <p:nvSpPr>
          <p:cNvPr id="10" name="Text 2"/>
          <p:cNvSpPr/>
          <p:nvPr/>
        </p:nvSpPr>
        <p:spPr>
          <a:xfrm>
            <a:off x="2368296" y="3374136"/>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1" name="Text 3"/>
          <p:cNvSpPr/>
          <p:nvPr/>
        </p:nvSpPr>
        <p:spPr>
          <a:xfrm>
            <a:off x="1078992" y="4416552"/>
            <a:ext cx="2743200" cy="1188720"/>
          </a:xfrm>
          <a:prstGeom prst="rect">
            <a:avLst/>
          </a:prstGeom>
          <a:noFill/>
          <a:ln/>
        </p:spPr>
        <p:txBody>
          <a:bodyPr wrap="square" lIns="0" tIns="0" rIns="0" bIns="0" rtlCol="0" anchor="ctr"/>
          <a:lstStyle/>
          <a:p>
            <a:pPr marL="0" indent="0" algn="ctr">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Each page (and sometimes two consecutive pages) is analyzed.</a:t>
            </a:r>
            <a:endParaRPr lang="en-US" sz="1850" dirty="0"/>
          </a:p>
        </p:txBody>
      </p:sp>
      <p:sp>
        <p:nvSpPr>
          <p:cNvPr id="12" name="Text 4"/>
          <p:cNvSpPr/>
          <p:nvPr/>
        </p:nvSpPr>
        <p:spPr>
          <a:xfrm>
            <a:off x="4325112" y="4416552"/>
            <a:ext cx="2743200" cy="2066544"/>
          </a:xfrm>
          <a:prstGeom prst="rect">
            <a:avLst/>
          </a:prstGeom>
          <a:noFill/>
          <a:ln/>
        </p:spPr>
        <p:txBody>
          <a:bodyPr wrap="square" lIns="0" tIns="0" rIns="0" bIns="0" rtlCol="0" anchor="ctr"/>
          <a:lstStyle/>
          <a:p>
            <a:pPr marL="0" indent="0" algn="ctr">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The AI is instructed to return a valid JSON object containing only the required financial metrics (like Revenue, Net Profit, Total Assets, etc.).</a:t>
            </a:r>
            <a:endParaRPr lang="en-US" sz="1850" dirty="0"/>
          </a:p>
        </p:txBody>
      </p:sp>
      <p:sp>
        <p:nvSpPr>
          <p:cNvPr id="13" name="Text 5"/>
          <p:cNvSpPr/>
          <p:nvPr/>
        </p:nvSpPr>
        <p:spPr>
          <a:xfrm>
            <a:off x="5614416" y="3374136"/>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14" name="Text 6"/>
          <p:cNvSpPr/>
          <p:nvPr/>
        </p:nvSpPr>
        <p:spPr>
          <a:xfrm>
            <a:off x="7571232" y="4416552"/>
            <a:ext cx="2743200" cy="1188720"/>
          </a:xfrm>
          <a:prstGeom prst="rect">
            <a:avLst/>
          </a:prstGeom>
          <a:noFill/>
          <a:ln/>
        </p:spPr>
        <p:txBody>
          <a:bodyPr wrap="square" lIns="0" tIns="0" rIns="0" bIns="0" rtlCol="0" anchor="ctr"/>
          <a:lstStyle/>
          <a:p>
            <a:pPr marL="0" indent="0" algn="ctr">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If a value is missing, the AI sets it as null—ensuring transparency and no hallucinations.</a:t>
            </a:r>
            <a:endParaRPr lang="en-US" sz="1850" dirty="0"/>
          </a:p>
        </p:txBody>
      </p:sp>
      <p:sp>
        <p:nvSpPr>
          <p:cNvPr id="15" name="Text 7"/>
          <p:cNvSpPr/>
          <p:nvPr/>
        </p:nvSpPr>
        <p:spPr>
          <a:xfrm>
            <a:off x="8860536" y="3374136"/>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6" name="Text 8"/>
          <p:cNvSpPr/>
          <p:nvPr/>
        </p:nvSpPr>
        <p:spPr>
          <a:xfrm>
            <a:off x="10817352" y="4416552"/>
            <a:ext cx="2743200" cy="1188720"/>
          </a:xfrm>
          <a:prstGeom prst="rect">
            <a:avLst/>
          </a:prstGeom>
          <a:noFill/>
          <a:ln/>
        </p:spPr>
        <p:txBody>
          <a:bodyPr wrap="square" lIns="0" tIns="0" rIns="0" bIns="0" rtlCol="0" anchor="ctr"/>
          <a:lstStyle/>
          <a:p>
            <a:pPr marL="0" indent="0" algn="ctr">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Metrics are then cleaned, converted into float, and saved to the SQLite database.</a:t>
            </a:r>
            <a:endParaRPr lang="en-US" sz="1850" dirty="0"/>
          </a:p>
        </p:txBody>
      </p:sp>
      <p:sp>
        <p:nvSpPr>
          <p:cNvPr id="17" name="Text 9"/>
          <p:cNvSpPr/>
          <p:nvPr/>
        </p:nvSpPr>
        <p:spPr>
          <a:xfrm>
            <a:off x="12106656" y="3374136"/>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Medium" pitchFamily="34" charset="0"/>
                <a:ea typeface="思源黑体-思源黑体-Medium" pitchFamily="34" charset="-122"/>
                <a:cs typeface="思源黑体-思源黑体-Medium" pitchFamily="34" charset="-120"/>
              </a:rPr>
              <a:t>4</a:t>
            </a:r>
            <a:endParaRPr lang="en-US" sz="232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5815584" y="3090672"/>
            <a:ext cx="3858768" cy="1124712"/>
          </a:xfrm>
          <a:prstGeom prst="rect">
            <a:avLst/>
          </a:prstGeom>
        </p:spPr>
      </p:pic>
      <p:pic>
        <p:nvPicPr>
          <p:cNvPr id="5" name="Image 3" descr="preencoded.png"/>
          <p:cNvPicPr>
            <a:picLocks noChangeAspect="1"/>
          </p:cNvPicPr>
          <p:nvPr/>
        </p:nvPicPr>
        <p:blipFill>
          <a:blip r:embed="rId6"/>
          <a:stretch>
            <a:fillRect/>
          </a:stretch>
        </p:blipFill>
        <p:spPr>
          <a:xfrm>
            <a:off x="5815584" y="4471416"/>
            <a:ext cx="3858768" cy="1417320"/>
          </a:xfrm>
          <a:prstGeom prst="rect">
            <a:avLst/>
          </a:prstGeom>
        </p:spPr>
      </p:pic>
      <p:pic>
        <p:nvPicPr>
          <p:cNvPr id="6" name="Image 4" descr="preencoded.png"/>
          <p:cNvPicPr>
            <a:picLocks noChangeAspect="1"/>
          </p:cNvPicPr>
          <p:nvPr/>
        </p:nvPicPr>
        <p:blipFill>
          <a:blip r:embed="rId5"/>
          <a:stretch>
            <a:fillRect/>
          </a:stretch>
        </p:blipFill>
        <p:spPr>
          <a:xfrm>
            <a:off x="9939528" y="3090672"/>
            <a:ext cx="3858768" cy="1124712"/>
          </a:xfrm>
          <a:prstGeom prst="rect">
            <a:avLst/>
          </a:prstGeom>
        </p:spPr>
      </p:pic>
      <p:pic>
        <p:nvPicPr>
          <p:cNvPr id="7" name="Image 5" descr="preencoded.png"/>
          <p:cNvPicPr>
            <a:picLocks noChangeAspect="1"/>
          </p:cNvPicPr>
          <p:nvPr/>
        </p:nvPicPr>
        <p:blipFill>
          <a:blip r:embed="rId6"/>
          <a:stretch>
            <a:fillRect/>
          </a:stretch>
        </p:blipFill>
        <p:spPr>
          <a:xfrm>
            <a:off x="9939528" y="4471416"/>
            <a:ext cx="3858768" cy="1417320"/>
          </a:xfrm>
          <a:prstGeom prst="rect">
            <a:avLst/>
          </a:prstGeom>
        </p:spPr>
      </p:pic>
      <p:sp>
        <p:nvSpPr>
          <p:cNvPr id="8" name="Text 0"/>
          <p:cNvSpPr/>
          <p:nvPr/>
        </p:nvSpPr>
        <p:spPr>
          <a:xfrm>
            <a:off x="5806440" y="2066544"/>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FFFFFF"/>
                </a:solidFill>
                <a:latin typeface="思源黑体-思源黑体-Bold" pitchFamily="34" charset="0"/>
                <a:ea typeface="思源黑体-思源黑体-Bold" pitchFamily="34" charset="-122"/>
                <a:cs typeface="思源黑体-思源黑体-Bold" pitchFamily="34" charset="-120"/>
              </a:rPr>
              <a:t>Why Groq?</a:t>
            </a:r>
            <a:endParaRPr lang="en-US" sz="4640" dirty="0"/>
          </a:p>
        </p:txBody>
      </p:sp>
      <p:sp>
        <p:nvSpPr>
          <p:cNvPr id="9" name="Text 1"/>
          <p:cNvSpPr/>
          <p:nvPr/>
        </p:nvSpPr>
        <p:spPr>
          <a:xfrm>
            <a:off x="6053328" y="3209544"/>
            <a:ext cx="3383280" cy="594360"/>
          </a:xfrm>
          <a:prstGeom prst="rect">
            <a:avLst/>
          </a:prstGeom>
          <a:noFill/>
          <a:ln/>
        </p:spPr>
        <p:txBody>
          <a:bodyPr wrap="square" lIns="0" tIns="0" rIns="0" bIns="0" rtlCol="0" anchor="ctr"/>
          <a:lstStyle/>
          <a:p>
            <a:pPr marL="0" indent="0" algn="ctr">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Initially, OpenAI's GPT and Gemini 1.5 Flash were tested.</a:t>
            </a:r>
            <a:endParaRPr lang="en-US" sz="1850" dirty="0"/>
          </a:p>
        </p:txBody>
      </p:sp>
      <p:sp>
        <p:nvSpPr>
          <p:cNvPr id="10" name="Text 2"/>
          <p:cNvSpPr/>
          <p:nvPr/>
        </p:nvSpPr>
        <p:spPr>
          <a:xfrm>
            <a:off x="6053328" y="4590288"/>
            <a:ext cx="3383280" cy="886968"/>
          </a:xfrm>
          <a:prstGeom prst="rect">
            <a:avLst/>
          </a:prstGeom>
          <a:noFill/>
          <a:ln/>
        </p:spPr>
        <p:txBody>
          <a:bodyPr wrap="square" lIns="0" tIns="0" rIns="0" bIns="0" rtlCol="0" anchor="ctr"/>
          <a:lstStyle/>
          <a:p>
            <a:pPr marL="0" indent="0" algn="ctr">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Gemini 1.5 Flash provided fast responses but also had message limits.</a:t>
            </a:r>
            <a:endParaRPr lang="en-US" sz="1850" dirty="0"/>
          </a:p>
        </p:txBody>
      </p:sp>
      <p:sp>
        <p:nvSpPr>
          <p:cNvPr id="11" name="Text 3"/>
          <p:cNvSpPr/>
          <p:nvPr/>
        </p:nvSpPr>
        <p:spPr>
          <a:xfrm>
            <a:off x="10177272" y="3209544"/>
            <a:ext cx="3383280" cy="886968"/>
          </a:xfrm>
          <a:prstGeom prst="rect">
            <a:avLst/>
          </a:prstGeom>
          <a:noFill/>
          <a:ln/>
        </p:spPr>
        <p:txBody>
          <a:bodyPr wrap="square" lIns="0" tIns="0" rIns="0" bIns="0" rtlCol="0" anchor="ctr"/>
          <a:lstStyle/>
          <a:p>
            <a:pPr marL="0" indent="0" algn="ctr">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OpenAI had latency issues and a very limited number of free messages.</a:t>
            </a:r>
            <a:endParaRPr lang="en-US" sz="1850" dirty="0"/>
          </a:p>
        </p:txBody>
      </p:sp>
      <p:sp>
        <p:nvSpPr>
          <p:cNvPr id="12" name="Text 4"/>
          <p:cNvSpPr/>
          <p:nvPr/>
        </p:nvSpPr>
        <p:spPr>
          <a:xfrm>
            <a:off x="10177272" y="4590288"/>
            <a:ext cx="3383280" cy="1188720"/>
          </a:xfrm>
          <a:prstGeom prst="rect">
            <a:avLst/>
          </a:prstGeom>
          <a:noFill/>
          <a:ln/>
        </p:spPr>
        <p:txBody>
          <a:bodyPr wrap="square" lIns="0" tIns="0" rIns="0" bIns="0" rtlCol="0" anchor="ctr"/>
          <a:lstStyle/>
          <a:p>
            <a:pPr marL="0" indent="0" algn="ctr">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Groq + LLaMA 3 was chosen for its structured response capability, even though latency is slightly slower.</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3383280" y="2734056"/>
            <a:ext cx="1216152" cy="1216152"/>
          </a:xfrm>
          <a:prstGeom prst="rect">
            <a:avLst/>
          </a:prstGeom>
        </p:spPr>
      </p:pic>
      <p:pic>
        <p:nvPicPr>
          <p:cNvPr id="4" name="Image 2" descr="preencoded.png"/>
          <p:cNvPicPr>
            <a:picLocks noChangeAspect="1"/>
          </p:cNvPicPr>
          <p:nvPr/>
        </p:nvPicPr>
        <p:blipFill>
          <a:blip r:embed="rId5"/>
          <a:stretch>
            <a:fillRect/>
          </a:stretch>
        </p:blipFill>
        <p:spPr>
          <a:xfrm>
            <a:off x="10049256" y="2734056"/>
            <a:ext cx="1216152" cy="1216152"/>
          </a:xfrm>
          <a:prstGeom prst="rect">
            <a:avLst/>
          </a:prstGeom>
        </p:spPr>
      </p:pic>
      <p:sp>
        <p:nvSpPr>
          <p:cNvPr id="5" name="Text 0"/>
          <p:cNvSpPr/>
          <p:nvPr/>
        </p:nvSpPr>
        <p:spPr>
          <a:xfrm>
            <a:off x="832104" y="103327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FFFFFF"/>
                </a:solidFill>
                <a:latin typeface="思源黑体-思源黑体-Bold" pitchFamily="34" charset="0"/>
                <a:ea typeface="思源黑体-思源黑体-Bold" pitchFamily="34" charset="-122"/>
                <a:cs typeface="思源黑体-思源黑体-Bold" pitchFamily="34" charset="-120"/>
              </a:rPr>
              <a:t>Data Visualization &amp; Insights</a:t>
            </a:r>
            <a:endParaRPr lang="en-US" sz="4640" dirty="0"/>
          </a:p>
        </p:txBody>
      </p:sp>
      <p:sp>
        <p:nvSpPr>
          <p:cNvPr id="6" name="Text 1"/>
          <p:cNvSpPr/>
          <p:nvPr/>
        </p:nvSpPr>
        <p:spPr>
          <a:xfrm>
            <a:off x="832104" y="2039112"/>
            <a:ext cx="12984480" cy="301752"/>
          </a:xfrm>
          <a:prstGeom prst="rect">
            <a:avLst/>
          </a:prstGeom>
          <a:noFill/>
          <a:ln/>
        </p:spPr>
        <p:txBody>
          <a:bodyPr wrap="none" lIns="0" tIns="0" rIns="0" bIns="0" rtlCol="0" anchor="ctr"/>
          <a:lstStyle/>
          <a:p>
            <a:pPr marL="0" indent="0" algn="l">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Once data is saved, users can interact with visual charts and AI insights:</a:t>
            </a:r>
            <a:endParaRPr lang="en-US" sz="1850" dirty="0"/>
          </a:p>
        </p:txBody>
      </p:sp>
      <p:sp>
        <p:nvSpPr>
          <p:cNvPr id="7" name="Text 2"/>
          <p:cNvSpPr/>
          <p:nvPr/>
        </p:nvSpPr>
        <p:spPr>
          <a:xfrm>
            <a:off x="960120" y="4178808"/>
            <a:ext cx="6053328" cy="301752"/>
          </a:xfrm>
          <a:prstGeom prst="rect">
            <a:avLst/>
          </a:prstGeom>
          <a:noFill/>
          <a:ln/>
        </p:spPr>
        <p:txBody>
          <a:bodyPr wrap="none" lIns="0" tIns="0" rIns="0" bIns="0" rtlCol="0" anchor="ctr"/>
          <a:lstStyle/>
          <a:p>
            <a:pPr marL="0" indent="0" algn="l">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Plotly is used to create:</a:t>
            </a:r>
            <a:endParaRPr lang="en-US" sz="1850" dirty="0"/>
          </a:p>
        </p:txBody>
      </p:sp>
      <p:sp>
        <p:nvSpPr>
          <p:cNvPr id="8" name="Text 3"/>
          <p:cNvSpPr/>
          <p:nvPr/>
        </p:nvSpPr>
        <p:spPr>
          <a:xfrm>
            <a:off x="960120" y="4617720"/>
            <a:ext cx="6053328" cy="301752"/>
          </a:xfrm>
          <a:prstGeom prst="rect">
            <a:avLst/>
          </a:prstGeom>
          <a:noFill/>
          <a:ln/>
        </p:spPr>
        <p:txBody>
          <a:bodyPr wrap="none" lIns="0" tIns="0" rIns="0" bIns="0" rtlCol="0" anchor="ctr"/>
          <a:lstStyle/>
          <a:p>
            <a:pPr marL="0" indent="0" algn="l">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    • Line charts (e.g., Net Profit over years)</a:t>
            </a:r>
            <a:endParaRPr lang="en-US" sz="1850" dirty="0"/>
          </a:p>
        </p:txBody>
      </p:sp>
      <p:sp>
        <p:nvSpPr>
          <p:cNvPr id="9" name="Text 4"/>
          <p:cNvSpPr/>
          <p:nvPr/>
        </p:nvSpPr>
        <p:spPr>
          <a:xfrm>
            <a:off x="960120" y="5047488"/>
            <a:ext cx="6053328" cy="301752"/>
          </a:xfrm>
          <a:prstGeom prst="rect">
            <a:avLst/>
          </a:prstGeom>
          <a:noFill/>
          <a:ln/>
        </p:spPr>
        <p:txBody>
          <a:bodyPr wrap="none" lIns="0" tIns="0" rIns="0" bIns="0" rtlCol="0" anchor="ctr"/>
          <a:lstStyle/>
          <a:p>
            <a:pPr marL="0" indent="0" algn="l">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    • Bar charts (e.g., Revenue comparison)</a:t>
            </a:r>
            <a:endParaRPr lang="en-US" sz="1850" dirty="0"/>
          </a:p>
        </p:txBody>
      </p:sp>
      <p:sp>
        <p:nvSpPr>
          <p:cNvPr id="10" name="Text 5"/>
          <p:cNvSpPr/>
          <p:nvPr/>
        </p:nvSpPr>
        <p:spPr>
          <a:xfrm>
            <a:off x="960120" y="5486400"/>
            <a:ext cx="6053328" cy="301752"/>
          </a:xfrm>
          <a:prstGeom prst="rect">
            <a:avLst/>
          </a:prstGeom>
          <a:noFill/>
          <a:ln/>
        </p:spPr>
        <p:txBody>
          <a:bodyPr wrap="none" lIns="0" tIns="0" rIns="0" bIns="0" rtlCol="0" anchor="ctr"/>
          <a:lstStyle/>
          <a:p>
            <a:pPr marL="0" indent="0" algn="l">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    • Assets vs. Liabilities comparisons</a:t>
            </a:r>
            <a:endParaRPr lang="en-US" sz="1850" dirty="0"/>
          </a:p>
        </p:txBody>
      </p:sp>
      <p:sp>
        <p:nvSpPr>
          <p:cNvPr id="11" name="Text 6"/>
          <p:cNvSpPr/>
          <p:nvPr/>
        </p:nvSpPr>
        <p:spPr>
          <a:xfrm>
            <a:off x="960120" y="5925312"/>
            <a:ext cx="6053328" cy="301752"/>
          </a:xfrm>
          <a:prstGeom prst="rect">
            <a:avLst/>
          </a:prstGeom>
          <a:noFill/>
          <a:ln/>
        </p:spPr>
        <p:txBody>
          <a:bodyPr wrap="none" lIns="0" tIns="0" rIns="0" bIns="0" rtlCol="0" anchor="ctr"/>
          <a:lstStyle/>
          <a:p>
            <a:pPr marL="0" indent="0" algn="l">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    • YoY Growth Charts</a:t>
            </a:r>
            <a:endParaRPr lang="en-US" sz="1850" dirty="0"/>
          </a:p>
        </p:txBody>
      </p:sp>
      <p:sp>
        <p:nvSpPr>
          <p:cNvPr id="12" name="Text 7"/>
          <p:cNvSpPr/>
          <p:nvPr/>
        </p:nvSpPr>
        <p:spPr>
          <a:xfrm>
            <a:off x="832104" y="6620256"/>
            <a:ext cx="12984480" cy="594360"/>
          </a:xfrm>
          <a:prstGeom prst="rect">
            <a:avLst/>
          </a:prstGeom>
          <a:noFill/>
          <a:ln/>
        </p:spPr>
        <p:txBody>
          <a:bodyPr wrap="square" lIns="0" tIns="0" rIns="0" bIns="0" rtlCol="0" anchor="ctr"/>
          <a:lstStyle/>
          <a:p>
            <a:pPr marL="0" indent="0" algn="l">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The assistant (powered by Groq) understands context, interprets trends, and gives concise and actionable summaries, especially tailored for busy decision-makers like CEOs and executives.</a:t>
            </a:r>
            <a:endParaRPr lang="en-US" sz="1850" dirty="0"/>
          </a:p>
        </p:txBody>
      </p:sp>
      <p:sp>
        <p:nvSpPr>
          <p:cNvPr id="13" name="Text 8"/>
          <p:cNvSpPr/>
          <p:nvPr/>
        </p:nvSpPr>
        <p:spPr>
          <a:xfrm>
            <a:off x="7626096" y="4178808"/>
            <a:ext cx="6053328" cy="301752"/>
          </a:xfrm>
          <a:prstGeom prst="rect">
            <a:avLst/>
          </a:prstGeom>
          <a:noFill/>
          <a:ln/>
        </p:spPr>
        <p:txBody>
          <a:bodyPr wrap="none" lIns="0" tIns="0" rIns="0" bIns="0" rtlCol="0" anchor="ctr"/>
          <a:lstStyle/>
          <a:p>
            <a:pPr marL="0" indent="0" algn="l">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Users can ask the AI assistant questions like:</a:t>
            </a:r>
            <a:endParaRPr lang="en-US" sz="1850" dirty="0"/>
          </a:p>
        </p:txBody>
      </p:sp>
      <p:sp>
        <p:nvSpPr>
          <p:cNvPr id="14" name="Text 9"/>
          <p:cNvSpPr/>
          <p:nvPr/>
        </p:nvSpPr>
        <p:spPr>
          <a:xfrm>
            <a:off x="7626096" y="4617720"/>
            <a:ext cx="6053328" cy="301752"/>
          </a:xfrm>
          <a:prstGeom prst="rect">
            <a:avLst/>
          </a:prstGeom>
          <a:noFill/>
          <a:ln/>
        </p:spPr>
        <p:txBody>
          <a:bodyPr wrap="none" lIns="0" tIns="0" rIns="0" bIns="0" rtlCol="0" anchor="ctr"/>
          <a:lstStyle/>
          <a:p>
            <a:pPr marL="0" indent="0" algn="l">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    • "How is the financial health of Reliance Jio?"</a:t>
            </a:r>
            <a:endParaRPr lang="en-US" sz="1850" dirty="0"/>
          </a:p>
        </p:txBody>
      </p:sp>
      <p:sp>
        <p:nvSpPr>
          <p:cNvPr id="15" name="Text 10"/>
          <p:cNvSpPr/>
          <p:nvPr/>
        </p:nvSpPr>
        <p:spPr>
          <a:xfrm>
            <a:off x="7626096" y="5047488"/>
            <a:ext cx="6053328" cy="301752"/>
          </a:xfrm>
          <a:prstGeom prst="rect">
            <a:avLst/>
          </a:prstGeom>
          <a:noFill/>
          <a:ln/>
        </p:spPr>
        <p:txBody>
          <a:bodyPr wrap="none" lIns="0" tIns="0" rIns="0" bIns="0" rtlCol="0" anchor="ctr"/>
          <a:lstStyle/>
          <a:p>
            <a:pPr marL="0" indent="0" algn="l">
              <a:lnSpc>
                <a:spcPts val="232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    • "Show me the trend of Net Profit."</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592056"/>
          </a:xfrm>
          <a:prstGeom prst="rect">
            <a:avLst/>
          </a:prstGeom>
        </p:spPr>
      </p:pic>
      <p:graphicFrame>
        <p:nvGraphicFramePr>
          <p:cNvPr id="13" name="Table 0"/>
          <p:cNvGraphicFramePr>
            <a:graphicFrameLocks noGrp="1"/>
          </p:cNvGraphicFramePr>
          <p:nvPr>
            <p:extLst>
              <p:ext uri="{D42A27DB-BD31-4B8C-83A1-F6EECF244321}">
                <p14:modId xmlns:p14="http://schemas.microsoft.com/office/powerpoint/2010/main" val="1579011935"/>
              </p:ext>
            </p:extLst>
          </p:nvPr>
        </p:nvGraphicFramePr>
        <p:xfrm>
          <a:off x="832104" y="1655064"/>
          <a:ext cx="12947904" cy="7287768"/>
        </p:xfrm>
        <a:graphic>
          <a:graphicData uri="http://schemas.openxmlformats.org/drawingml/2006/table">
            <a:tbl>
              <a:tblPr/>
              <a:tblGrid>
                <a:gridCol w="6473952">
                  <a:extLst>
                    <a:ext uri="{9D8B030D-6E8A-4147-A177-3AD203B41FA5}">
                      <a16:colId xmlns:a16="http://schemas.microsoft.com/office/drawing/2014/main" val="20000"/>
                    </a:ext>
                  </a:extLst>
                </a:gridCol>
                <a:gridCol w="6473952">
                  <a:extLst>
                    <a:ext uri="{9D8B030D-6E8A-4147-A177-3AD203B41FA5}">
                      <a16:colId xmlns:a16="http://schemas.microsoft.com/office/drawing/2014/main" val="20001"/>
                    </a:ext>
                  </a:extLst>
                </a:gridCol>
              </a:tblGrid>
              <a:tr h="868680">
                <a:tc>
                  <a:txBody>
                    <a:bodyPr/>
                    <a:lstStyle/>
                    <a:p>
                      <a:pPr marL="0" indent="0" algn="l">
                        <a:lnSpc>
                          <a:spcPts val="1480"/>
                        </a:lnSpc>
                        <a:buNone/>
                      </a:pPr>
                      <a:r>
                        <a:rPr lang="en-US" sz="1180" dirty="0">
                          <a:solidFill>
                            <a:srgbClr val="FFFFFF"/>
                          </a:solidFill>
                          <a:latin typeface="思源黑体-思源黑体-Medium" pitchFamily="34" charset="0"/>
                          <a:ea typeface="思源黑体-思源黑体-Medium" pitchFamily="34" charset="-122"/>
                          <a:cs typeface="思源黑体-思源黑体-Medium" pitchFamily="34" charset="-120"/>
                        </a:rPr>
                        <a:t>Feature</a:t>
                      </a:r>
                      <a:endParaRPr lang="en-US" sz="1200" dirty="0"/>
                    </a:p>
                  </a:txBody>
                  <a:tcPr marL="234950" marR="234950" marT="234950" marB="234950">
                    <a:lnL w="13970" cap="flat" cmpd="sng" algn="ctr">
                      <a:solidFill>
                        <a:srgbClr val="2E2E2E"/>
                      </a:solidFill>
                      <a:prstDash val="solid"/>
                      <a:round/>
                      <a:headEnd type="none" w="med" len="med"/>
                      <a:tailEnd type="none" w="med" len="med"/>
                    </a:lnL>
                    <a:lnR w="13970" cap="flat" cmpd="sng" algn="ctr">
                      <a:solidFill>
                        <a:srgbClr val="2E2E2E"/>
                      </a:solidFill>
                      <a:prstDash val="solid"/>
                      <a:round/>
                      <a:headEnd type="none" w="med" len="med"/>
                      <a:tailEnd type="none" w="med" len="med"/>
                    </a:lnR>
                    <a:lnT w="13970" cap="flat" cmpd="sng" algn="ctr">
                      <a:solidFill>
                        <a:srgbClr val="2E2E2E"/>
                      </a:solidFill>
                      <a:prstDash val="solid"/>
                      <a:round/>
                      <a:headEnd type="none" w="med" len="med"/>
                      <a:tailEnd type="none" w="med" len="med"/>
                    </a:lnT>
                    <a:lnB w="13970" cap="flat" cmpd="sng" algn="ctr">
                      <a:solidFill>
                        <a:srgbClr val="2E2E2E"/>
                      </a:solidFill>
                      <a:prstDash val="solid"/>
                      <a:round/>
                      <a:headEnd type="none" w="med" len="med"/>
                      <a:tailEnd type="none" w="med" len="med"/>
                    </a:lnB>
                  </a:tcPr>
                </a:tc>
                <a:tc>
                  <a:txBody>
                    <a:bodyPr/>
                    <a:lstStyle/>
                    <a:p>
                      <a:pPr marL="0" indent="0" algn="l">
                        <a:lnSpc>
                          <a:spcPts val="1480"/>
                        </a:lnSpc>
                        <a:buNone/>
                      </a:pPr>
                      <a:r>
                        <a:rPr lang="en-US" sz="1180" dirty="0">
                          <a:solidFill>
                            <a:srgbClr val="FFFFFF"/>
                          </a:solidFill>
                          <a:latin typeface="思源黑体-思源黑体-Medium" pitchFamily="34" charset="0"/>
                          <a:ea typeface="思源黑体-思源黑体-Medium" pitchFamily="34" charset="-122"/>
                          <a:cs typeface="思源黑体-思源黑体-Medium" pitchFamily="34" charset="-120"/>
                        </a:rPr>
                        <a:t>Description</a:t>
                      </a:r>
                      <a:endParaRPr lang="en-US" sz="1200" dirty="0"/>
                    </a:p>
                  </a:txBody>
                  <a:tcPr marL="234950" marR="234950" marT="234950" marB="234950">
                    <a:lnL w="13970" cap="flat" cmpd="sng" algn="ctr">
                      <a:solidFill>
                        <a:srgbClr val="2E2E2E"/>
                      </a:solidFill>
                      <a:prstDash val="solid"/>
                      <a:round/>
                      <a:headEnd type="none" w="med" len="med"/>
                      <a:tailEnd type="none" w="med" len="med"/>
                    </a:lnL>
                    <a:lnR w="13970" cap="flat" cmpd="sng" algn="ctr">
                      <a:solidFill>
                        <a:srgbClr val="2E2E2E"/>
                      </a:solidFill>
                      <a:prstDash val="solid"/>
                      <a:round/>
                      <a:headEnd type="none" w="med" len="med"/>
                      <a:tailEnd type="none" w="med" len="med"/>
                    </a:lnR>
                    <a:lnT w="13970" cap="flat" cmpd="sng" algn="ctr">
                      <a:solidFill>
                        <a:srgbClr val="2E2E2E"/>
                      </a:solidFill>
                      <a:prstDash val="solid"/>
                      <a:round/>
                      <a:headEnd type="none" w="med" len="med"/>
                      <a:tailEnd type="none" w="med" len="med"/>
                    </a:lnT>
                    <a:lnB w="13970" cap="flat" cmpd="sng" algn="ctr">
                      <a:solidFill>
                        <a:srgbClr val="2E2E2E"/>
                      </a:solidFill>
                      <a:prstDash val="solid"/>
                      <a:round/>
                      <a:headEnd type="none" w="med" len="med"/>
                      <a:tailEnd type="none" w="med" len="med"/>
                    </a:lnB>
                  </a:tcPr>
                </a:tc>
                <a:extLst>
                  <a:ext uri="{0D108BD9-81ED-4DB2-BD59-A6C34878D82A}">
                    <a16:rowId xmlns:a16="http://schemas.microsoft.com/office/drawing/2014/main" val="10000"/>
                  </a:ext>
                </a:extLst>
              </a:tr>
              <a:tr h="1170432">
                <a:tc>
                  <a:txBody>
                    <a:bodyPr/>
                    <a:lstStyle/>
                    <a:p>
                      <a:pPr marL="0" indent="0" algn="l">
                        <a:lnSpc>
                          <a:spcPts val="1480"/>
                        </a:lnSpc>
                        <a:buNone/>
                      </a:pPr>
                      <a:r>
                        <a:rPr lang="en-US" sz="1180" dirty="0">
                          <a:solidFill>
                            <a:srgbClr val="FFFFFF"/>
                          </a:solidFill>
                          <a:latin typeface="思源黑体-思源黑体-Medium" pitchFamily="34" charset="0"/>
                          <a:ea typeface="思源黑体-思源黑体-Medium" pitchFamily="34" charset="-122"/>
                          <a:cs typeface="思源黑体-思源黑体-Medium" pitchFamily="34" charset="-120"/>
                        </a:rPr>
                        <a:t>Role-Based Access Control</a:t>
                      </a:r>
                      <a:endParaRPr lang="en-US" sz="1200" dirty="0"/>
                    </a:p>
                  </a:txBody>
                  <a:tcPr marL="234950" marR="234950" marT="234950" marB="234950">
                    <a:lnL w="13970" cap="flat" cmpd="sng" algn="ctr">
                      <a:solidFill>
                        <a:srgbClr val="2E2E2E"/>
                      </a:solidFill>
                      <a:prstDash val="solid"/>
                      <a:round/>
                      <a:headEnd type="none" w="med" len="med"/>
                      <a:tailEnd type="none" w="med" len="med"/>
                    </a:lnL>
                    <a:lnR w="13970" cap="flat" cmpd="sng" algn="ctr">
                      <a:solidFill>
                        <a:srgbClr val="2E2E2E"/>
                      </a:solidFill>
                      <a:prstDash val="solid"/>
                      <a:round/>
                      <a:headEnd type="none" w="med" len="med"/>
                      <a:tailEnd type="none" w="med" len="med"/>
                    </a:lnR>
                    <a:lnT w="13970" cap="flat" cmpd="sng" algn="ctr">
                      <a:solidFill>
                        <a:srgbClr val="2E2E2E"/>
                      </a:solidFill>
                      <a:prstDash val="solid"/>
                      <a:round/>
                      <a:headEnd type="none" w="med" len="med"/>
                      <a:tailEnd type="none" w="med" len="med"/>
                    </a:lnT>
                    <a:lnB w="13970" cap="flat" cmpd="sng" algn="ctr">
                      <a:solidFill>
                        <a:srgbClr val="2E2E2E"/>
                      </a:solidFill>
                      <a:prstDash val="solid"/>
                      <a:round/>
                      <a:headEnd type="none" w="med" len="med"/>
                      <a:tailEnd type="none" w="med" len="med"/>
                    </a:lnB>
                  </a:tcPr>
                </a:tc>
                <a:tc>
                  <a:txBody>
                    <a:bodyPr/>
                    <a:lstStyle/>
                    <a:p>
                      <a:pPr marL="0" indent="0" algn="l">
                        <a:lnSpc>
                          <a:spcPts val="1480"/>
                        </a:lnSpc>
                        <a:buNone/>
                      </a:pPr>
                      <a:r>
                        <a:rPr lang="en-US" sz="1180" dirty="0">
                          <a:solidFill>
                            <a:srgbClr val="FFFFFF"/>
                          </a:solidFill>
                          <a:latin typeface="思源黑体-思源黑体-Medium" pitchFamily="34" charset="0"/>
                          <a:ea typeface="思源黑体-思源黑体-Medium" pitchFamily="34" charset="-122"/>
                          <a:cs typeface="思源黑体-思源黑体-Medium" pitchFamily="34" charset="-120"/>
                        </a:rPr>
                        <a:t>Analyst, CEO, Top Management—each with different access permissions</a:t>
                      </a:r>
                      <a:endParaRPr lang="en-US" sz="1200" dirty="0"/>
                    </a:p>
                  </a:txBody>
                  <a:tcPr marL="234950" marR="234950" marT="234950" marB="234950">
                    <a:lnL w="13970" cap="flat" cmpd="sng" algn="ctr">
                      <a:solidFill>
                        <a:srgbClr val="2E2E2E"/>
                      </a:solidFill>
                      <a:prstDash val="solid"/>
                      <a:round/>
                      <a:headEnd type="none" w="med" len="med"/>
                      <a:tailEnd type="none" w="med" len="med"/>
                    </a:lnL>
                    <a:lnR w="13970" cap="flat" cmpd="sng" algn="ctr">
                      <a:solidFill>
                        <a:srgbClr val="2E2E2E"/>
                      </a:solidFill>
                      <a:prstDash val="solid"/>
                      <a:round/>
                      <a:headEnd type="none" w="med" len="med"/>
                      <a:tailEnd type="none" w="med" len="med"/>
                    </a:lnR>
                    <a:lnT w="13970" cap="flat" cmpd="sng" algn="ctr">
                      <a:solidFill>
                        <a:srgbClr val="2E2E2E"/>
                      </a:solidFill>
                      <a:prstDash val="solid"/>
                      <a:round/>
                      <a:headEnd type="none" w="med" len="med"/>
                      <a:tailEnd type="none" w="med" len="med"/>
                    </a:lnT>
                    <a:lnB w="13970" cap="flat" cmpd="sng" algn="ctr">
                      <a:solidFill>
                        <a:srgbClr val="2E2E2E"/>
                      </a:solidFill>
                      <a:prstDash val="solid"/>
                      <a:round/>
                      <a:headEnd type="none" w="med" len="med"/>
                      <a:tailEnd type="none" w="med" len="med"/>
                    </a:lnB>
                  </a:tcPr>
                </a:tc>
                <a:extLst>
                  <a:ext uri="{0D108BD9-81ED-4DB2-BD59-A6C34878D82A}">
                    <a16:rowId xmlns:a16="http://schemas.microsoft.com/office/drawing/2014/main" val="10001"/>
                  </a:ext>
                </a:extLst>
              </a:tr>
              <a:tr h="868680">
                <a:tc>
                  <a:txBody>
                    <a:bodyPr/>
                    <a:lstStyle/>
                    <a:p>
                      <a:pPr marL="0" indent="0" algn="l">
                        <a:lnSpc>
                          <a:spcPts val="1480"/>
                        </a:lnSpc>
                        <a:buNone/>
                      </a:pPr>
                      <a:r>
                        <a:rPr lang="en-US" sz="1180" dirty="0">
                          <a:solidFill>
                            <a:srgbClr val="FFFFFF"/>
                          </a:solidFill>
                          <a:latin typeface="思源黑体-思源黑体-Medium" pitchFamily="34" charset="0"/>
                          <a:ea typeface="思源黑体-思源黑体-Medium" pitchFamily="34" charset="-122"/>
                          <a:cs typeface="思源黑体-思源黑体-Medium" pitchFamily="34" charset="-120"/>
                        </a:rPr>
                        <a:t>Secure Login</a:t>
                      </a:r>
                      <a:endParaRPr lang="en-US" sz="1200" dirty="0"/>
                    </a:p>
                  </a:txBody>
                  <a:tcPr marL="234950" marR="234950" marT="234950" marB="234950">
                    <a:lnL w="13970" cap="flat" cmpd="sng" algn="ctr">
                      <a:solidFill>
                        <a:srgbClr val="2E2E2E"/>
                      </a:solidFill>
                      <a:prstDash val="solid"/>
                      <a:round/>
                      <a:headEnd type="none" w="med" len="med"/>
                      <a:tailEnd type="none" w="med" len="med"/>
                    </a:lnL>
                    <a:lnR w="13970" cap="flat" cmpd="sng" algn="ctr">
                      <a:solidFill>
                        <a:srgbClr val="2E2E2E"/>
                      </a:solidFill>
                      <a:prstDash val="solid"/>
                      <a:round/>
                      <a:headEnd type="none" w="med" len="med"/>
                      <a:tailEnd type="none" w="med" len="med"/>
                    </a:lnR>
                    <a:lnT w="13970" cap="flat" cmpd="sng" algn="ctr">
                      <a:solidFill>
                        <a:srgbClr val="2E2E2E"/>
                      </a:solidFill>
                      <a:prstDash val="solid"/>
                      <a:round/>
                      <a:headEnd type="none" w="med" len="med"/>
                      <a:tailEnd type="none" w="med" len="med"/>
                    </a:lnT>
                    <a:lnB w="13970" cap="flat" cmpd="sng" algn="ctr">
                      <a:solidFill>
                        <a:srgbClr val="2E2E2E"/>
                      </a:solidFill>
                      <a:prstDash val="solid"/>
                      <a:round/>
                      <a:headEnd type="none" w="med" len="med"/>
                      <a:tailEnd type="none" w="med" len="med"/>
                    </a:lnB>
                  </a:tcPr>
                </a:tc>
                <a:tc>
                  <a:txBody>
                    <a:bodyPr/>
                    <a:lstStyle/>
                    <a:p>
                      <a:pPr marL="0" indent="0" algn="l">
                        <a:lnSpc>
                          <a:spcPts val="1480"/>
                        </a:lnSpc>
                        <a:buNone/>
                      </a:pPr>
                      <a:r>
                        <a:rPr lang="en-US" sz="1180" dirty="0">
                          <a:solidFill>
                            <a:srgbClr val="FFFFFF"/>
                          </a:solidFill>
                          <a:latin typeface="思源黑体-思源黑体-Medium" pitchFamily="34" charset="0"/>
                          <a:ea typeface="思源黑体-思源黑体-Medium" pitchFamily="34" charset="-122"/>
                          <a:cs typeface="思源黑体-思源黑体-Medium" pitchFamily="34" charset="-120"/>
                        </a:rPr>
                        <a:t>Password authentication via SQLite</a:t>
                      </a:r>
                      <a:endParaRPr lang="en-US" sz="1200" dirty="0"/>
                    </a:p>
                  </a:txBody>
                  <a:tcPr marL="234950" marR="234950" marT="234950" marB="234950">
                    <a:lnL w="13970" cap="flat" cmpd="sng" algn="ctr">
                      <a:solidFill>
                        <a:srgbClr val="2E2E2E"/>
                      </a:solidFill>
                      <a:prstDash val="solid"/>
                      <a:round/>
                      <a:headEnd type="none" w="med" len="med"/>
                      <a:tailEnd type="none" w="med" len="med"/>
                    </a:lnL>
                    <a:lnR w="13970" cap="flat" cmpd="sng" algn="ctr">
                      <a:solidFill>
                        <a:srgbClr val="2E2E2E"/>
                      </a:solidFill>
                      <a:prstDash val="solid"/>
                      <a:round/>
                      <a:headEnd type="none" w="med" len="med"/>
                      <a:tailEnd type="none" w="med" len="med"/>
                    </a:lnR>
                    <a:lnT w="13970" cap="flat" cmpd="sng" algn="ctr">
                      <a:solidFill>
                        <a:srgbClr val="2E2E2E"/>
                      </a:solidFill>
                      <a:prstDash val="solid"/>
                      <a:round/>
                      <a:headEnd type="none" w="med" len="med"/>
                      <a:tailEnd type="none" w="med" len="med"/>
                    </a:lnT>
                    <a:lnB w="13970" cap="flat" cmpd="sng" algn="ctr">
                      <a:solidFill>
                        <a:srgbClr val="2E2E2E"/>
                      </a:solidFill>
                      <a:prstDash val="solid"/>
                      <a:round/>
                      <a:headEnd type="none" w="med" len="med"/>
                      <a:tailEnd type="none" w="med" len="med"/>
                    </a:lnB>
                  </a:tcPr>
                </a:tc>
                <a:extLst>
                  <a:ext uri="{0D108BD9-81ED-4DB2-BD59-A6C34878D82A}">
                    <a16:rowId xmlns:a16="http://schemas.microsoft.com/office/drawing/2014/main" val="10002"/>
                  </a:ext>
                </a:extLst>
              </a:tr>
              <a:tr h="1170432">
                <a:tc>
                  <a:txBody>
                    <a:bodyPr/>
                    <a:lstStyle/>
                    <a:p>
                      <a:pPr marL="0" indent="0" algn="l">
                        <a:lnSpc>
                          <a:spcPts val="1480"/>
                        </a:lnSpc>
                        <a:buNone/>
                      </a:pPr>
                      <a:r>
                        <a:rPr lang="en-US" sz="1180" dirty="0">
                          <a:solidFill>
                            <a:srgbClr val="FFFFFF"/>
                          </a:solidFill>
                          <a:latin typeface="思源黑体-思源黑体-Medium" pitchFamily="34" charset="0"/>
                          <a:ea typeface="思源黑体-思源黑体-Medium" pitchFamily="34" charset="-122"/>
                          <a:cs typeface="思源黑体-思源黑体-Medium" pitchFamily="34" charset="-120"/>
                        </a:rPr>
                        <a:t>PDF Upload (Analyst only)</a:t>
                      </a:r>
                      <a:endParaRPr lang="en-US" sz="1200" dirty="0"/>
                    </a:p>
                  </a:txBody>
                  <a:tcPr marL="234950" marR="234950" marT="234950" marB="234950">
                    <a:lnL w="13970" cap="flat" cmpd="sng" algn="ctr">
                      <a:solidFill>
                        <a:srgbClr val="2E2E2E"/>
                      </a:solidFill>
                      <a:prstDash val="solid"/>
                      <a:round/>
                      <a:headEnd type="none" w="med" len="med"/>
                      <a:tailEnd type="none" w="med" len="med"/>
                    </a:lnL>
                    <a:lnR w="13970" cap="flat" cmpd="sng" algn="ctr">
                      <a:solidFill>
                        <a:srgbClr val="2E2E2E"/>
                      </a:solidFill>
                      <a:prstDash val="solid"/>
                      <a:round/>
                      <a:headEnd type="none" w="med" len="med"/>
                      <a:tailEnd type="none" w="med" len="med"/>
                    </a:lnR>
                    <a:lnT w="13970" cap="flat" cmpd="sng" algn="ctr">
                      <a:solidFill>
                        <a:srgbClr val="2E2E2E"/>
                      </a:solidFill>
                      <a:prstDash val="solid"/>
                      <a:round/>
                      <a:headEnd type="none" w="med" len="med"/>
                      <a:tailEnd type="none" w="med" len="med"/>
                    </a:lnT>
                    <a:lnB w="13970" cap="flat" cmpd="sng" algn="ctr">
                      <a:solidFill>
                        <a:srgbClr val="2E2E2E"/>
                      </a:solidFill>
                      <a:prstDash val="solid"/>
                      <a:round/>
                      <a:headEnd type="none" w="med" len="med"/>
                      <a:tailEnd type="none" w="med" len="med"/>
                    </a:lnB>
                  </a:tcPr>
                </a:tc>
                <a:tc>
                  <a:txBody>
                    <a:bodyPr/>
                    <a:lstStyle/>
                    <a:p>
                      <a:pPr marL="0" indent="0" algn="l">
                        <a:lnSpc>
                          <a:spcPts val="1480"/>
                        </a:lnSpc>
                        <a:buNone/>
                      </a:pPr>
                      <a:r>
                        <a:rPr lang="en-US" sz="1180" dirty="0">
                          <a:solidFill>
                            <a:srgbClr val="FFFFFF"/>
                          </a:solidFill>
                          <a:latin typeface="思源黑体-思源黑体-Medium" pitchFamily="34" charset="0"/>
                          <a:ea typeface="思源黑体-思源黑体-Medium" pitchFamily="34" charset="-122"/>
                          <a:cs typeface="思源黑体-思源黑体-Medium" pitchFamily="34" charset="-120"/>
                        </a:rPr>
                        <a:t>Only Analysts can upload and extract data from new annual reports</a:t>
                      </a:r>
                      <a:endParaRPr lang="en-US" sz="1200" dirty="0"/>
                    </a:p>
                  </a:txBody>
                  <a:tcPr marL="234950" marR="234950" marT="234950" marB="234950">
                    <a:lnL w="13970" cap="flat" cmpd="sng" algn="ctr">
                      <a:solidFill>
                        <a:srgbClr val="2E2E2E"/>
                      </a:solidFill>
                      <a:prstDash val="solid"/>
                      <a:round/>
                      <a:headEnd type="none" w="med" len="med"/>
                      <a:tailEnd type="none" w="med" len="med"/>
                    </a:lnL>
                    <a:lnR w="13970" cap="flat" cmpd="sng" algn="ctr">
                      <a:solidFill>
                        <a:srgbClr val="2E2E2E"/>
                      </a:solidFill>
                      <a:prstDash val="solid"/>
                      <a:round/>
                      <a:headEnd type="none" w="med" len="med"/>
                      <a:tailEnd type="none" w="med" len="med"/>
                    </a:lnR>
                    <a:lnT w="13970" cap="flat" cmpd="sng" algn="ctr">
                      <a:solidFill>
                        <a:srgbClr val="2E2E2E"/>
                      </a:solidFill>
                      <a:prstDash val="solid"/>
                      <a:round/>
                      <a:headEnd type="none" w="med" len="med"/>
                      <a:tailEnd type="none" w="med" len="med"/>
                    </a:lnT>
                    <a:lnB w="13970" cap="flat" cmpd="sng" algn="ctr">
                      <a:solidFill>
                        <a:srgbClr val="2E2E2E"/>
                      </a:solidFill>
                      <a:prstDash val="solid"/>
                      <a:round/>
                      <a:headEnd type="none" w="med" len="med"/>
                      <a:tailEnd type="none" w="med" len="med"/>
                    </a:lnB>
                  </a:tcPr>
                </a:tc>
                <a:extLst>
                  <a:ext uri="{0D108BD9-81ED-4DB2-BD59-A6C34878D82A}">
                    <a16:rowId xmlns:a16="http://schemas.microsoft.com/office/drawing/2014/main" val="10003"/>
                  </a:ext>
                </a:extLst>
              </a:tr>
              <a:tr h="1170432">
                <a:tc>
                  <a:txBody>
                    <a:bodyPr/>
                    <a:lstStyle/>
                    <a:p>
                      <a:pPr marL="0" indent="0" algn="l">
                        <a:lnSpc>
                          <a:spcPts val="1480"/>
                        </a:lnSpc>
                        <a:buNone/>
                      </a:pPr>
                      <a:r>
                        <a:rPr lang="en-US" sz="1180" dirty="0">
                          <a:solidFill>
                            <a:srgbClr val="FFFFFF"/>
                          </a:solidFill>
                          <a:latin typeface="思源黑体-思源黑体-Medium" pitchFamily="34" charset="0"/>
                          <a:ea typeface="思源黑体-思源黑体-Medium" pitchFamily="34" charset="-122"/>
                          <a:cs typeface="思源黑体-思源黑体-Medium" pitchFamily="34" charset="-120"/>
                        </a:rPr>
                        <a:t>AI-Powered Data Extraction</a:t>
                      </a:r>
                      <a:endParaRPr lang="en-US" sz="1200" dirty="0"/>
                    </a:p>
                  </a:txBody>
                  <a:tcPr marL="234950" marR="234950" marT="234950" marB="234950">
                    <a:lnL w="13970" cap="flat" cmpd="sng" algn="ctr">
                      <a:solidFill>
                        <a:srgbClr val="2E2E2E"/>
                      </a:solidFill>
                      <a:prstDash val="solid"/>
                      <a:round/>
                      <a:headEnd type="none" w="med" len="med"/>
                      <a:tailEnd type="none" w="med" len="med"/>
                    </a:lnL>
                    <a:lnR w="13970" cap="flat" cmpd="sng" algn="ctr">
                      <a:solidFill>
                        <a:srgbClr val="2E2E2E"/>
                      </a:solidFill>
                      <a:prstDash val="solid"/>
                      <a:round/>
                      <a:headEnd type="none" w="med" len="med"/>
                      <a:tailEnd type="none" w="med" len="med"/>
                    </a:lnR>
                    <a:lnT w="13970" cap="flat" cmpd="sng" algn="ctr">
                      <a:solidFill>
                        <a:srgbClr val="2E2E2E"/>
                      </a:solidFill>
                      <a:prstDash val="solid"/>
                      <a:round/>
                      <a:headEnd type="none" w="med" len="med"/>
                      <a:tailEnd type="none" w="med" len="med"/>
                    </a:lnT>
                    <a:lnB w="13970" cap="flat" cmpd="sng" algn="ctr">
                      <a:solidFill>
                        <a:srgbClr val="2E2E2E"/>
                      </a:solidFill>
                      <a:prstDash val="solid"/>
                      <a:round/>
                      <a:headEnd type="none" w="med" len="med"/>
                      <a:tailEnd type="none" w="med" len="med"/>
                    </a:lnB>
                  </a:tcPr>
                </a:tc>
                <a:tc>
                  <a:txBody>
                    <a:bodyPr/>
                    <a:lstStyle/>
                    <a:p>
                      <a:pPr marL="0" indent="0" algn="l">
                        <a:lnSpc>
                          <a:spcPts val="1480"/>
                        </a:lnSpc>
                        <a:buNone/>
                      </a:pPr>
                      <a:r>
                        <a:rPr lang="en-US" sz="1180" dirty="0">
                          <a:solidFill>
                            <a:srgbClr val="FFFFFF"/>
                          </a:solidFill>
                          <a:latin typeface="思源黑体-思源黑体-Medium" pitchFamily="34" charset="0"/>
                          <a:ea typeface="思源黑体-思源黑体-Medium" pitchFamily="34" charset="-122"/>
                          <a:cs typeface="思源黑体-思源黑体-Medium" pitchFamily="34" charset="-120"/>
                        </a:rPr>
                        <a:t>LLMs extract structured JSON data from financial PDFs</a:t>
                      </a:r>
                      <a:endParaRPr lang="en-US" sz="1200" dirty="0"/>
                    </a:p>
                  </a:txBody>
                  <a:tcPr marL="234950" marR="234950" marT="234950" marB="234950">
                    <a:lnL w="13970" cap="flat" cmpd="sng" algn="ctr">
                      <a:solidFill>
                        <a:srgbClr val="2E2E2E"/>
                      </a:solidFill>
                      <a:prstDash val="solid"/>
                      <a:round/>
                      <a:headEnd type="none" w="med" len="med"/>
                      <a:tailEnd type="none" w="med" len="med"/>
                    </a:lnL>
                    <a:lnR w="13970" cap="flat" cmpd="sng" algn="ctr">
                      <a:solidFill>
                        <a:srgbClr val="2E2E2E"/>
                      </a:solidFill>
                      <a:prstDash val="solid"/>
                      <a:round/>
                      <a:headEnd type="none" w="med" len="med"/>
                      <a:tailEnd type="none" w="med" len="med"/>
                    </a:lnR>
                    <a:lnT w="13970" cap="flat" cmpd="sng" algn="ctr">
                      <a:solidFill>
                        <a:srgbClr val="2E2E2E"/>
                      </a:solidFill>
                      <a:prstDash val="solid"/>
                      <a:round/>
                      <a:headEnd type="none" w="med" len="med"/>
                      <a:tailEnd type="none" w="med" len="med"/>
                    </a:lnT>
                    <a:lnB w="13970" cap="flat" cmpd="sng" algn="ctr">
                      <a:solidFill>
                        <a:srgbClr val="2E2E2E"/>
                      </a:solidFill>
                      <a:prstDash val="solid"/>
                      <a:round/>
                      <a:headEnd type="none" w="med" len="med"/>
                      <a:tailEnd type="none" w="med" len="med"/>
                    </a:lnB>
                  </a:tcPr>
                </a:tc>
                <a:extLst>
                  <a:ext uri="{0D108BD9-81ED-4DB2-BD59-A6C34878D82A}">
                    <a16:rowId xmlns:a16="http://schemas.microsoft.com/office/drawing/2014/main" val="10004"/>
                  </a:ext>
                </a:extLst>
              </a:tr>
              <a:tr h="868680">
                <a:tc>
                  <a:txBody>
                    <a:bodyPr/>
                    <a:lstStyle/>
                    <a:p>
                      <a:pPr marL="0" indent="0" algn="l">
                        <a:lnSpc>
                          <a:spcPts val="1480"/>
                        </a:lnSpc>
                        <a:buNone/>
                      </a:pPr>
                      <a:r>
                        <a:rPr lang="en-US" sz="1180" dirty="0">
                          <a:solidFill>
                            <a:srgbClr val="FFFFFF"/>
                          </a:solidFill>
                          <a:latin typeface="思源黑体-思源黑体-Medium" pitchFamily="34" charset="0"/>
                          <a:ea typeface="思源黑体-思源黑体-Medium" pitchFamily="34" charset="-122"/>
                          <a:cs typeface="思源黑体-思源黑体-Medium" pitchFamily="34" charset="-120"/>
                        </a:rPr>
                        <a:t>Visual Insights</a:t>
                      </a:r>
                      <a:endParaRPr lang="en-US" sz="1200" dirty="0"/>
                    </a:p>
                  </a:txBody>
                  <a:tcPr marL="234950" marR="234950" marT="234950" marB="234950">
                    <a:lnL w="13970" cap="flat" cmpd="sng" algn="ctr">
                      <a:solidFill>
                        <a:srgbClr val="2E2E2E"/>
                      </a:solidFill>
                      <a:prstDash val="solid"/>
                      <a:round/>
                      <a:headEnd type="none" w="med" len="med"/>
                      <a:tailEnd type="none" w="med" len="med"/>
                    </a:lnL>
                    <a:lnR w="13970" cap="flat" cmpd="sng" algn="ctr">
                      <a:solidFill>
                        <a:srgbClr val="2E2E2E"/>
                      </a:solidFill>
                      <a:prstDash val="solid"/>
                      <a:round/>
                      <a:headEnd type="none" w="med" len="med"/>
                      <a:tailEnd type="none" w="med" len="med"/>
                    </a:lnR>
                    <a:lnT w="13970" cap="flat" cmpd="sng" algn="ctr">
                      <a:solidFill>
                        <a:srgbClr val="2E2E2E"/>
                      </a:solidFill>
                      <a:prstDash val="solid"/>
                      <a:round/>
                      <a:headEnd type="none" w="med" len="med"/>
                      <a:tailEnd type="none" w="med" len="med"/>
                    </a:lnT>
                    <a:lnB w="13970" cap="flat" cmpd="sng" algn="ctr">
                      <a:solidFill>
                        <a:srgbClr val="2E2E2E"/>
                      </a:solidFill>
                      <a:prstDash val="solid"/>
                      <a:round/>
                      <a:headEnd type="none" w="med" len="med"/>
                      <a:tailEnd type="none" w="med" len="med"/>
                    </a:lnB>
                  </a:tcPr>
                </a:tc>
                <a:tc>
                  <a:txBody>
                    <a:bodyPr/>
                    <a:lstStyle/>
                    <a:p>
                      <a:pPr marL="0" indent="0" algn="l">
                        <a:lnSpc>
                          <a:spcPts val="1480"/>
                        </a:lnSpc>
                        <a:buNone/>
                      </a:pPr>
                      <a:r>
                        <a:rPr lang="en-US" sz="1180" dirty="0">
                          <a:solidFill>
                            <a:srgbClr val="FFFFFF"/>
                          </a:solidFill>
                          <a:latin typeface="思源黑体-思源黑体-Medium" pitchFamily="34" charset="0"/>
                          <a:ea typeface="思源黑体-思源黑体-Medium" pitchFamily="34" charset="-122"/>
                          <a:cs typeface="思源黑体-思源黑体-Medium" pitchFamily="34" charset="-120"/>
                        </a:rPr>
                        <a:t>Charts for trends, growth, comparisons</a:t>
                      </a:r>
                      <a:endParaRPr lang="en-US" sz="1200" dirty="0"/>
                    </a:p>
                  </a:txBody>
                  <a:tcPr marL="234950" marR="234950" marT="234950" marB="234950">
                    <a:lnL w="13970" cap="flat" cmpd="sng" algn="ctr">
                      <a:solidFill>
                        <a:srgbClr val="2E2E2E"/>
                      </a:solidFill>
                      <a:prstDash val="solid"/>
                      <a:round/>
                      <a:headEnd type="none" w="med" len="med"/>
                      <a:tailEnd type="none" w="med" len="med"/>
                    </a:lnL>
                    <a:lnR w="13970" cap="flat" cmpd="sng" algn="ctr">
                      <a:solidFill>
                        <a:srgbClr val="2E2E2E"/>
                      </a:solidFill>
                      <a:prstDash val="solid"/>
                      <a:round/>
                      <a:headEnd type="none" w="med" len="med"/>
                      <a:tailEnd type="none" w="med" len="med"/>
                    </a:lnR>
                    <a:lnT w="13970" cap="flat" cmpd="sng" algn="ctr">
                      <a:solidFill>
                        <a:srgbClr val="2E2E2E"/>
                      </a:solidFill>
                      <a:prstDash val="solid"/>
                      <a:round/>
                      <a:headEnd type="none" w="med" len="med"/>
                      <a:tailEnd type="none" w="med" len="med"/>
                    </a:lnT>
                    <a:lnB w="13970" cap="flat" cmpd="sng" algn="ctr">
                      <a:solidFill>
                        <a:srgbClr val="2E2E2E"/>
                      </a:solidFill>
                      <a:prstDash val="solid"/>
                      <a:round/>
                      <a:headEnd type="none" w="med" len="med"/>
                      <a:tailEnd type="none" w="med" len="med"/>
                    </a:lnB>
                  </a:tcPr>
                </a:tc>
                <a:extLst>
                  <a:ext uri="{0D108BD9-81ED-4DB2-BD59-A6C34878D82A}">
                    <a16:rowId xmlns:a16="http://schemas.microsoft.com/office/drawing/2014/main" val="10005"/>
                  </a:ext>
                </a:extLst>
              </a:tr>
              <a:tr h="1170432">
                <a:tc>
                  <a:txBody>
                    <a:bodyPr/>
                    <a:lstStyle/>
                    <a:p>
                      <a:pPr marL="0" indent="0" algn="l">
                        <a:lnSpc>
                          <a:spcPts val="1480"/>
                        </a:lnSpc>
                        <a:buNone/>
                      </a:pPr>
                      <a:r>
                        <a:rPr lang="en-US" sz="1180" dirty="0">
                          <a:solidFill>
                            <a:srgbClr val="FFFFFF"/>
                          </a:solidFill>
                          <a:latin typeface="思源黑体-思源黑体-Medium" pitchFamily="34" charset="0"/>
                          <a:ea typeface="思源黑体-思源黑体-Medium" pitchFamily="34" charset="-122"/>
                          <a:cs typeface="思源黑体-思源黑体-Medium" pitchFamily="34" charset="-120"/>
                        </a:rPr>
                        <a:t>Chat-Based AI Analyst</a:t>
                      </a:r>
                      <a:endParaRPr lang="en-US" sz="1200" dirty="0"/>
                    </a:p>
                  </a:txBody>
                  <a:tcPr marL="234950" marR="234950" marT="234950" marB="234950">
                    <a:lnL w="13970" cap="flat" cmpd="sng" algn="ctr">
                      <a:solidFill>
                        <a:srgbClr val="2E2E2E"/>
                      </a:solidFill>
                      <a:prstDash val="solid"/>
                      <a:round/>
                      <a:headEnd type="none" w="med" len="med"/>
                      <a:tailEnd type="none" w="med" len="med"/>
                    </a:lnL>
                    <a:lnR w="13970" cap="flat" cmpd="sng" algn="ctr">
                      <a:solidFill>
                        <a:srgbClr val="2E2E2E"/>
                      </a:solidFill>
                      <a:prstDash val="solid"/>
                      <a:round/>
                      <a:headEnd type="none" w="med" len="med"/>
                      <a:tailEnd type="none" w="med" len="med"/>
                    </a:lnR>
                    <a:lnT w="13970" cap="flat" cmpd="sng" algn="ctr">
                      <a:solidFill>
                        <a:srgbClr val="2E2E2E"/>
                      </a:solidFill>
                      <a:prstDash val="solid"/>
                      <a:round/>
                      <a:headEnd type="none" w="med" len="med"/>
                      <a:tailEnd type="none" w="med" len="med"/>
                    </a:lnT>
                    <a:lnB w="13970" cap="flat" cmpd="sng" algn="ctr">
                      <a:solidFill>
                        <a:srgbClr val="2E2E2E"/>
                      </a:solidFill>
                      <a:prstDash val="solid"/>
                      <a:round/>
                      <a:headEnd type="none" w="med" len="med"/>
                      <a:tailEnd type="none" w="med" len="med"/>
                    </a:lnB>
                  </a:tcPr>
                </a:tc>
                <a:tc>
                  <a:txBody>
                    <a:bodyPr/>
                    <a:lstStyle/>
                    <a:p>
                      <a:pPr marL="0" indent="0" algn="l">
                        <a:lnSpc>
                          <a:spcPts val="1480"/>
                        </a:lnSpc>
                        <a:buNone/>
                      </a:pPr>
                      <a:r>
                        <a:rPr lang="en-US" sz="1180" dirty="0">
                          <a:solidFill>
                            <a:srgbClr val="FFFFFF"/>
                          </a:solidFill>
                          <a:latin typeface="思源黑体-思源黑体-Medium" pitchFamily="34" charset="0"/>
                          <a:ea typeface="思源黑体-思源黑体-Medium" pitchFamily="34" charset="-122"/>
                          <a:cs typeface="思源黑体-思源黑体-Medium" pitchFamily="34" charset="-120"/>
                        </a:rPr>
                        <a:t>Users can ask financial questions and receive summarized insights</a:t>
                      </a:r>
                      <a:endParaRPr lang="en-US" sz="1200" dirty="0"/>
                    </a:p>
                  </a:txBody>
                  <a:tcPr marL="234950" marR="234950" marT="234950" marB="234950">
                    <a:lnL w="13970" cap="flat" cmpd="sng" algn="ctr">
                      <a:solidFill>
                        <a:srgbClr val="2E2E2E"/>
                      </a:solidFill>
                      <a:prstDash val="solid"/>
                      <a:round/>
                      <a:headEnd type="none" w="med" len="med"/>
                      <a:tailEnd type="none" w="med" len="med"/>
                    </a:lnL>
                    <a:lnR w="13970" cap="flat" cmpd="sng" algn="ctr">
                      <a:solidFill>
                        <a:srgbClr val="2E2E2E"/>
                      </a:solidFill>
                      <a:prstDash val="solid"/>
                      <a:round/>
                      <a:headEnd type="none" w="med" len="med"/>
                      <a:tailEnd type="none" w="med" len="med"/>
                    </a:lnR>
                    <a:lnT w="13970" cap="flat" cmpd="sng" algn="ctr">
                      <a:solidFill>
                        <a:srgbClr val="2E2E2E"/>
                      </a:solidFill>
                      <a:prstDash val="solid"/>
                      <a:round/>
                      <a:headEnd type="none" w="med" len="med"/>
                      <a:tailEnd type="none" w="med" len="med"/>
                    </a:lnT>
                    <a:lnB w="13970" cap="flat" cmpd="sng" algn="ctr">
                      <a:solidFill>
                        <a:srgbClr val="2E2E2E"/>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Text 0"/>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FFFFFF"/>
                </a:solidFill>
                <a:latin typeface="思源黑体-思源黑体-Bold" pitchFamily="34" charset="0"/>
                <a:ea typeface="思源黑体-思源黑体-Bold" pitchFamily="34" charset="-122"/>
                <a:cs typeface="思源黑体-思源黑体-Bold" pitchFamily="34" charset="-120"/>
              </a:rPr>
              <a:t>Features Summary</a:t>
            </a:r>
            <a:endParaRPr lang="en-US" sz="464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735</Words>
  <Application>Microsoft Office PowerPoint</Application>
  <PresentationFormat>Custom</PresentationFormat>
  <Paragraphs>86</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思源黑体-思源黑体-Bold</vt:lpstr>
      <vt:lpstr>思源黑体-思源黑体-Medium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anusha dadam</cp:lastModifiedBy>
  <cp:revision>3</cp:revision>
  <dcterms:created xsi:type="dcterms:W3CDTF">2025-07-23T10:46:40Z</dcterms:created>
  <dcterms:modified xsi:type="dcterms:W3CDTF">2025-07-23T05:43:21Z</dcterms:modified>
</cp:coreProperties>
</file>